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92" r:id="rId3"/>
  </p:sldMasterIdLst>
  <p:notesMasterIdLst>
    <p:notesMasterId r:id="rId29"/>
  </p:notesMasterIdLst>
  <p:handoutMasterIdLst>
    <p:handoutMasterId r:id="rId30"/>
  </p:handoutMasterIdLst>
  <p:sldIdLst>
    <p:sldId id="256" r:id="rId4"/>
    <p:sldId id="368" r:id="rId5"/>
    <p:sldId id="358" r:id="rId6"/>
    <p:sldId id="379" r:id="rId7"/>
    <p:sldId id="359" r:id="rId8"/>
    <p:sldId id="360" r:id="rId9"/>
    <p:sldId id="367" r:id="rId10"/>
    <p:sldId id="361" r:id="rId11"/>
    <p:sldId id="362" r:id="rId12"/>
    <p:sldId id="363" r:id="rId13"/>
    <p:sldId id="382" r:id="rId14"/>
    <p:sldId id="372" r:id="rId15"/>
    <p:sldId id="333" r:id="rId16"/>
    <p:sldId id="377" r:id="rId17"/>
    <p:sldId id="364" r:id="rId18"/>
    <p:sldId id="286" r:id="rId19"/>
    <p:sldId id="300" r:id="rId20"/>
    <p:sldId id="371" r:id="rId21"/>
    <p:sldId id="370" r:id="rId22"/>
    <p:sldId id="373" r:id="rId23"/>
    <p:sldId id="365" r:id="rId24"/>
    <p:sldId id="366" r:id="rId25"/>
    <p:sldId id="380" r:id="rId26"/>
    <p:sldId id="378" r:id="rId27"/>
    <p:sldId id="375" r:id="rId28"/>
  </p:sldIdLst>
  <p:sldSz cx="9144000" cy="6858000" type="screen4x3"/>
  <p:notesSz cx="6783388" cy="9926638"/>
  <p:defaultTextStyle>
    <a:defPPr>
      <a:defRPr lang="fr-FR"/>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33CC"/>
    <a:srgbClr val="66FF33"/>
    <a:srgbClr val="F7F7F7"/>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7" autoAdjust="0"/>
    <p:restoredTop sz="75072" autoAdjust="0"/>
  </p:normalViewPr>
  <p:slideViewPr>
    <p:cSldViewPr>
      <p:cViewPr varScale="1">
        <p:scale>
          <a:sx n="80" d="100"/>
          <a:sy n="80" d="100"/>
        </p:scale>
        <p:origin x="-8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005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41750" y="0"/>
            <a:ext cx="294005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1DFA80A-05E3-462D-97B2-A3AA659A6CB5}" type="datetimeFigureOut">
              <a:rPr lang="fr-FR"/>
              <a:pPr>
                <a:defRPr/>
              </a:pPr>
              <a:t>04/02/2019</a:t>
            </a:fld>
            <a:endParaRPr lang="fr-FR"/>
          </a:p>
        </p:txBody>
      </p:sp>
      <p:sp>
        <p:nvSpPr>
          <p:cNvPr id="4" name="Espace réservé du pied de page 3"/>
          <p:cNvSpPr>
            <a:spLocks noGrp="1"/>
          </p:cNvSpPr>
          <p:nvPr>
            <p:ph type="ftr" sz="quarter" idx="2"/>
          </p:nvPr>
        </p:nvSpPr>
        <p:spPr>
          <a:xfrm>
            <a:off x="0" y="9428163"/>
            <a:ext cx="294005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41750" y="9428163"/>
            <a:ext cx="294005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ED699CDE-6F2A-47D8-B469-C8D7C9BAF74A}" type="slidenum">
              <a:rPr lang="fr-FR" altLang="fr-F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005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41750" y="0"/>
            <a:ext cx="294005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507EE1C-BF4A-4052-AD47-C468D2DCB375}" type="datetimeFigureOut">
              <a:rPr lang="fr-FR"/>
              <a:pPr>
                <a:defRPr/>
              </a:pPr>
              <a:t>04/02/2019</a:t>
            </a:fld>
            <a:endParaRPr lang="fr-FR"/>
          </a:p>
        </p:txBody>
      </p:sp>
      <p:sp>
        <p:nvSpPr>
          <p:cNvPr id="4" name="Espace réservé de l'image des diapositives 3"/>
          <p:cNvSpPr>
            <a:spLocks noGrp="1" noRot="1" noChangeAspect="1"/>
          </p:cNvSpPr>
          <p:nvPr>
            <p:ph type="sldImg" idx="2"/>
          </p:nvPr>
        </p:nvSpPr>
        <p:spPr>
          <a:xfrm>
            <a:off x="911225" y="744538"/>
            <a:ext cx="4960938"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7863" y="4714875"/>
            <a:ext cx="5427662"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163"/>
            <a:ext cx="294005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41750" y="9428163"/>
            <a:ext cx="294005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E0979512-6A4B-4F78-99CC-D0FBD0B33C0D}"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14340" name="Espace réservé du numéro de diapositive 3"/>
          <p:cNvSpPr>
            <a:spLocks noGrp="1"/>
          </p:cNvSpPr>
          <p:nvPr>
            <p:ph type="sldNum" sz="quarter" idx="5"/>
          </p:nvPr>
        </p:nvSpPr>
        <p:spPr bwMode="auto">
          <a:noFill/>
          <a:ln>
            <a:miter lim="800000"/>
            <a:headEnd/>
            <a:tailEnd/>
          </a:ln>
        </p:spPr>
        <p:txBody>
          <a:bodyPr/>
          <a:lstStyle/>
          <a:p>
            <a:fld id="{4B82C28E-815E-43B5-867C-3ED385D9B650}" type="slidenum">
              <a:rPr lang="fr-FR" altLang="fr-FR"/>
              <a:pPr/>
              <a:t>1</a:t>
            </a:fld>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idx="1"/>
          </p:nvPr>
        </p:nvSpPr>
        <p:spPr bwMode="auto">
          <a:extLst/>
        </p:spPr>
        <p:txBody>
          <a:bodyPr wrap="square" numCol="1" anchor="t" anchorCtr="0" compatLnSpc="1">
            <a:prstTxWarp prst="textNoShape">
              <a:avLst/>
            </a:prstTxWarp>
          </a:bodyPr>
          <a:lstStyle/>
          <a:p>
            <a:pPr>
              <a:defRPr/>
            </a:pPr>
            <a:r>
              <a:rPr lang="fr-FR" altLang="fr-FR" dirty="0" smtClean="0"/>
              <a:t>Des enseignements optionnels (et facultatifs) sont par ailleurs proposés aux élèves (en fonction de l’offre de formation du lycée) et à choisir dans 2 catégories : “technologique” proposés uniquement en 2nde (1h30) (Ex : biotechnologie, sciences de l’ingénieur, management et gestion…) et “général” proposés pendant les 3 ans du lycée (3h) (Ex : latin, LV3…) Les enseignements d’exploration disparaissent, les dispositifs particuliers (sections européennes, internationales…) sont maintenus en l’état. </a:t>
            </a:r>
          </a:p>
          <a:p>
            <a:pPr>
              <a:defRPr/>
            </a:pPr>
            <a:endParaRPr lang="fr-FR" altLang="fr-FR" dirty="0" smtClean="0"/>
          </a:p>
          <a:p>
            <a:pPr>
              <a:defRPr/>
            </a:pPr>
            <a:r>
              <a:rPr lang="fr-FR" altLang="fr-FR" dirty="0" smtClean="0"/>
              <a:t>L’accompagnement personnalisé et l’accompagnement à l’orientation ne bénéficient que d’un horaire indicatif.</a:t>
            </a:r>
          </a:p>
          <a:p>
            <a:pPr>
              <a:defRPr/>
            </a:pPr>
            <a:endParaRPr lang="fr-FR" altLang="fr-FR" dirty="0" smtClean="0"/>
          </a:p>
          <a:p>
            <a:pPr>
              <a:defRPr/>
            </a:pPr>
            <a:r>
              <a:rPr lang="fr-FR" altLang="fr-FR" dirty="0" smtClean="0"/>
              <a:t>Pour le LEF : </a:t>
            </a:r>
          </a:p>
          <a:p>
            <a:pPr marL="171450" indent="-171450">
              <a:buFontTx/>
              <a:buChar char="-"/>
              <a:defRPr/>
            </a:pPr>
            <a:r>
              <a:rPr lang="fr-FR" altLang="fr-FR" dirty="0" smtClean="0"/>
              <a:t>l’option arts plastiques ne sera proposée qu’aux élèves de 2</a:t>
            </a:r>
            <a:r>
              <a:rPr lang="fr-FR" altLang="fr-FR" baseline="30000" dirty="0" smtClean="0"/>
              <a:t>nde</a:t>
            </a:r>
            <a:r>
              <a:rPr lang="fr-FR" altLang="fr-FR" dirty="0" smtClean="0"/>
              <a:t> GT. Les élèves souhaitant poursuivre en 1</a:t>
            </a:r>
            <a:r>
              <a:rPr lang="fr-FR" altLang="fr-FR" baseline="30000" dirty="0" smtClean="0"/>
              <a:t>ère</a:t>
            </a:r>
            <a:r>
              <a:rPr lang="fr-FR" altLang="fr-FR" dirty="0" smtClean="0"/>
              <a:t> devront choisir la spécialité (non proposée au LEF), il ne sera donc pas possible pour un élève de STMG de poursuivre cette option arts plastiques. </a:t>
            </a:r>
          </a:p>
          <a:p>
            <a:pPr marL="171450" indent="-171450">
              <a:buFontTx/>
              <a:buChar char="-"/>
              <a:defRPr/>
            </a:pPr>
            <a:r>
              <a:rPr lang="fr-FR" altLang="fr-FR" dirty="0" smtClean="0"/>
              <a:t>Option management et gestion sera certainement proposé en couplage avec l’option RALLYE</a:t>
            </a:r>
          </a:p>
          <a:p>
            <a:pPr marL="171450" indent="-171450">
              <a:buFontTx/>
              <a:buChar char="-"/>
              <a:defRPr/>
            </a:pPr>
            <a:endParaRPr lang="fr-FR" altLang="fr-FR" dirty="0" smtClean="0"/>
          </a:p>
          <a:p>
            <a:pPr>
              <a:defRPr/>
            </a:pPr>
            <a:endParaRPr lang="fr-FR" altLang="fr-FR" dirty="0" smtClean="0"/>
          </a:p>
          <a:p>
            <a:pPr>
              <a:defRPr/>
            </a:pPr>
            <a:endParaRPr lang="fr-FR" altLang="fr-FR" dirty="0" smtClean="0"/>
          </a:p>
          <a:p>
            <a:pPr>
              <a:defRPr/>
            </a:pPr>
            <a:endParaRPr lang="fr-FR" altLang="fr-FR" dirty="0" smtClean="0"/>
          </a:p>
        </p:txBody>
      </p:sp>
      <p:sp>
        <p:nvSpPr>
          <p:cNvPr id="35844" name="Espace réservé du numéro de diapositive 3"/>
          <p:cNvSpPr>
            <a:spLocks noGrp="1"/>
          </p:cNvSpPr>
          <p:nvPr>
            <p:ph type="sldNum" sz="quarter" idx="5"/>
          </p:nvPr>
        </p:nvSpPr>
        <p:spPr bwMode="auto">
          <a:noFill/>
          <a:ln>
            <a:miter lim="800000"/>
            <a:headEnd/>
            <a:tailEnd/>
          </a:ln>
        </p:spPr>
        <p:txBody>
          <a:bodyPr/>
          <a:lstStyle/>
          <a:p>
            <a:fld id="{32F26292-508A-48AB-8A90-C20A6A0B106F}" type="slidenum">
              <a:rPr lang="fr-FR" altLang="fr-FR"/>
              <a:pPr/>
              <a:t>10</a:t>
            </a:fld>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fontScale="70000" lnSpcReduction="20000"/>
          </a:bodyPr>
          <a:lstStyle/>
          <a:p>
            <a:pPr>
              <a:defRPr/>
            </a:pPr>
            <a:r>
              <a:rPr lang="fr-FR" b="1" u="sng" dirty="0" smtClean="0"/>
              <a:t>Nouveau</a:t>
            </a:r>
            <a:r>
              <a:rPr lang="fr-FR" dirty="0" smtClean="0"/>
              <a:t> : Humanités scientifiques et numériques pour tous les élèves : une culture scientifique et des compétences numériques pour comprendre les enjeux de la société et les évolutions technologiques de notre temps (bioéthique, intelligence artificielle…)</a:t>
            </a:r>
          </a:p>
          <a:p>
            <a:pPr>
              <a:defRPr/>
            </a:pPr>
            <a:endParaRPr lang="fr-FR" dirty="0" smtClean="0"/>
          </a:p>
          <a:p>
            <a:pPr>
              <a:defRPr/>
            </a:pPr>
            <a:r>
              <a:rPr lang="fr-FR" dirty="0" smtClean="0">
                <a:solidFill>
                  <a:schemeClr val="bg1"/>
                </a:solidFill>
                <a:latin typeface="Arial" panose="020B0604020202020204" pitchFamily="34" charset="0"/>
                <a:cs typeface="Arial" panose="020B0604020202020204" pitchFamily="34" charset="0"/>
              </a:rPr>
              <a:t>Fin des séries </a:t>
            </a:r>
            <a:r>
              <a:rPr lang="fr-FR" b="1" dirty="0" smtClean="0">
                <a:solidFill>
                  <a:schemeClr val="bg1"/>
                </a:solidFill>
                <a:latin typeface="Arial" panose="020B0604020202020204" pitchFamily="34" charset="0"/>
                <a:cs typeface="Arial" panose="020B0604020202020204" pitchFamily="34" charset="0"/>
              </a:rPr>
              <a:t>en voie générale pour permettre aux élèves de choisir les enseignements qui les motivent</a:t>
            </a:r>
          </a:p>
          <a:p>
            <a:pPr marL="0" lvl="1">
              <a:defRPr/>
            </a:pPr>
            <a:r>
              <a:rPr lang="fr-FR" dirty="0" smtClean="0">
                <a:latin typeface="Arial" panose="020B0604020202020204" pitchFamily="34" charset="0"/>
                <a:cs typeface="Arial" panose="020B0604020202020204" pitchFamily="34" charset="0"/>
              </a:rPr>
              <a:t>Les séries L, ES et S sont remplacées par des enseignements de spécialité choisis par les élèves et, s’ils le souhaitent, des enseignements optionnels.</a:t>
            </a:r>
            <a:r>
              <a:rPr lang="fr-FR" altLang="fr-FR" dirty="0" smtClean="0"/>
              <a:t> </a:t>
            </a:r>
          </a:p>
          <a:p>
            <a:pPr marL="0" lvl="1">
              <a:defRPr/>
            </a:pPr>
            <a:endParaRPr lang="fr-FR" altLang="fr-FR" sz="1800" dirty="0" smtClean="0">
              <a:latin typeface="Arial" panose="020B0604020202020204" pitchFamily="34" charset="0"/>
              <a:ea typeface="Roboto"/>
              <a:cs typeface="Arial" panose="020B0604020202020204" pitchFamily="34" charset="0"/>
            </a:endParaRPr>
          </a:p>
          <a:p>
            <a:pPr marL="0" lvl="1">
              <a:defRPr/>
            </a:pPr>
            <a:r>
              <a:rPr lang="fr-FR" altLang="fr-FR" sz="1800" dirty="0" smtClean="0">
                <a:solidFill>
                  <a:srgbClr val="000000"/>
                </a:solidFill>
                <a:latin typeface="Arial" panose="020B0604020202020204" pitchFamily="34" charset="0"/>
                <a:ea typeface="Roboto"/>
                <a:cs typeface="Arial" panose="020B0604020202020204" pitchFamily="34" charset="0"/>
              </a:rPr>
              <a:t>Les élèves de la voie générale choisissent progressivement d’approfondir des </a:t>
            </a:r>
            <a:r>
              <a:rPr lang="fr-FR" altLang="fr-FR" sz="1800" b="1" dirty="0" smtClean="0">
                <a:solidFill>
                  <a:srgbClr val="000000"/>
                </a:solidFill>
                <a:latin typeface="Arial" panose="020B0604020202020204" pitchFamily="34" charset="0"/>
                <a:ea typeface="Roboto"/>
                <a:cs typeface="Arial" panose="020B0604020202020204" pitchFamily="34" charset="0"/>
              </a:rPr>
              <a:t>enseignements de spécialité</a:t>
            </a:r>
            <a:r>
              <a:rPr lang="fr-FR" altLang="fr-FR" sz="1800" dirty="0" smtClean="0">
                <a:solidFill>
                  <a:srgbClr val="000000"/>
                </a:solidFill>
                <a:latin typeface="Arial" panose="020B0604020202020204" pitchFamily="34" charset="0"/>
                <a:ea typeface="Roboto"/>
                <a:cs typeface="Arial" panose="020B0604020202020204" pitchFamily="34" charset="0"/>
              </a:rPr>
              <a:t>.</a:t>
            </a:r>
          </a:p>
          <a:p>
            <a:pPr marL="0" lvl="1">
              <a:defRPr/>
            </a:pPr>
            <a:r>
              <a:rPr lang="fr-FR" altLang="fr-FR" sz="1600" dirty="0" smtClean="0">
                <a:solidFill>
                  <a:srgbClr val="000000"/>
                </a:solidFill>
                <a:latin typeface="Arial" panose="020B0604020202020204" pitchFamily="34" charset="0"/>
                <a:ea typeface="Roboto"/>
                <a:cs typeface="Arial" panose="020B0604020202020204" pitchFamily="34" charset="0"/>
              </a:rPr>
              <a:t>A la fin de la seconde, les élèves qui se dirigent vers la voie générale choisissent </a:t>
            </a:r>
            <a:r>
              <a:rPr lang="fr-FR" altLang="fr-FR" sz="1800" b="1" dirty="0" smtClean="0">
                <a:solidFill>
                  <a:srgbClr val="000000"/>
                </a:solidFill>
                <a:latin typeface="Arial" panose="020B0604020202020204" pitchFamily="34" charset="0"/>
                <a:ea typeface="Roboto"/>
                <a:cs typeface="Arial" panose="020B0604020202020204" pitchFamily="34" charset="0"/>
              </a:rPr>
              <a:t>trois enseignements de spécialité  (4 heures) qu’ils suivront en première</a:t>
            </a:r>
          </a:p>
          <a:p>
            <a:pPr marL="0" lvl="1">
              <a:defRPr/>
            </a:pPr>
            <a:r>
              <a:rPr lang="fr-FR" altLang="fr-FR" sz="1600" dirty="0" smtClean="0">
                <a:solidFill>
                  <a:srgbClr val="000000"/>
                </a:solidFill>
                <a:latin typeface="Arial" panose="020B0604020202020204" pitchFamily="34" charset="0"/>
                <a:ea typeface="Roboto"/>
                <a:cs typeface="Arial" panose="020B0604020202020204" pitchFamily="34" charset="0"/>
              </a:rPr>
              <a:t>A la fin de l’année de première, ils choisissent, parmi ces trois enseignements, les </a:t>
            </a:r>
            <a:r>
              <a:rPr lang="fr-FR" altLang="fr-FR" sz="1800" b="1" dirty="0" smtClean="0">
                <a:solidFill>
                  <a:srgbClr val="000000"/>
                </a:solidFill>
                <a:latin typeface="Arial" panose="020B0604020202020204" pitchFamily="34" charset="0"/>
                <a:ea typeface="Roboto"/>
                <a:cs typeface="Arial" panose="020B0604020202020204" pitchFamily="34" charset="0"/>
              </a:rPr>
              <a:t>deux</a:t>
            </a:r>
            <a:r>
              <a:rPr lang="fr-FR" altLang="fr-FR" sz="1800" dirty="0" smtClean="0">
                <a:solidFill>
                  <a:srgbClr val="000000"/>
                </a:solidFill>
                <a:latin typeface="Arial" panose="020B0604020202020204" pitchFamily="34" charset="0"/>
                <a:ea typeface="Roboto"/>
                <a:cs typeface="Arial" panose="020B0604020202020204" pitchFamily="34" charset="0"/>
              </a:rPr>
              <a:t> </a:t>
            </a:r>
            <a:r>
              <a:rPr lang="fr-FR" altLang="fr-FR" sz="1800" b="1" dirty="0" smtClean="0">
                <a:solidFill>
                  <a:srgbClr val="000000"/>
                </a:solidFill>
                <a:latin typeface="Arial" panose="020B0604020202020204" pitchFamily="34" charset="0"/>
                <a:ea typeface="Roboto"/>
                <a:cs typeface="Arial" panose="020B0604020202020204" pitchFamily="34" charset="0"/>
              </a:rPr>
              <a:t>enseignements de spécialité (6 heures) qu’ils poursuivront en classe de terminale</a:t>
            </a:r>
          </a:p>
          <a:p>
            <a:pPr marL="0" lvl="1">
              <a:defRPr/>
            </a:pPr>
            <a:endParaRPr lang="fr-FR" altLang="fr-FR" sz="1800" b="1" dirty="0" smtClean="0">
              <a:solidFill>
                <a:srgbClr val="000000"/>
              </a:solidFill>
              <a:latin typeface="Arial" panose="020B0604020202020204" pitchFamily="34" charset="0"/>
              <a:cs typeface="Arial" panose="020B0604020202020204" pitchFamily="34" charset="0"/>
            </a:endParaRPr>
          </a:p>
          <a:p>
            <a:pPr>
              <a:defRPr/>
            </a:pPr>
            <a:r>
              <a:rPr lang="fr-FR" sz="2000" dirty="0" smtClean="0"/>
              <a:t>Deux enseignements optionnels possibles en terminale (3 h chacun)</a:t>
            </a:r>
          </a:p>
          <a:p>
            <a:pPr marL="342900" indent="-342900">
              <a:buFontTx/>
              <a:buChar char="-"/>
              <a:defRPr/>
            </a:pPr>
            <a:r>
              <a:rPr lang="fr-FR" dirty="0" smtClean="0"/>
              <a:t>Poursuite de l’enseignement optionnel choisi en première (le cas échéant)</a:t>
            </a:r>
          </a:p>
          <a:p>
            <a:pPr marL="342900" indent="-342900">
              <a:buFontTx/>
              <a:buChar char="-"/>
              <a:defRPr/>
            </a:pPr>
            <a:r>
              <a:rPr lang="fr-FR" dirty="0" smtClean="0"/>
              <a:t>Choix d’un enseignement optionnel disponible uniquement en classe de terminale parmi :</a:t>
            </a:r>
          </a:p>
          <a:p>
            <a:pPr marL="0" lvl="1">
              <a:defRPr/>
            </a:pPr>
            <a:r>
              <a:rPr lang="fr-FR" sz="1800" dirty="0" smtClean="0"/>
              <a:t>Les enseignements optionnels de terminale sont à choisir en fonction du projet de poursuite d’études</a:t>
            </a:r>
          </a:p>
          <a:p>
            <a:pPr marL="0" lvl="1">
              <a:defRPr/>
            </a:pPr>
            <a:r>
              <a:rPr lang="fr-FR" sz="2000" dirty="0" smtClean="0"/>
              <a:t>Les enseignements optionnels n’apportent pas de point supplémentaire pour le baccalauréat</a:t>
            </a:r>
          </a:p>
          <a:p>
            <a:pPr algn="ctr">
              <a:defRPr/>
            </a:pPr>
            <a:endParaRPr lang="fr-FR" sz="2000" dirty="0" smtClean="0"/>
          </a:p>
          <a:p>
            <a:pPr marL="0" lvl="1">
              <a:defRPr/>
            </a:pPr>
            <a:endParaRPr lang="fr-FR" altLang="fr-FR" dirty="0" smtClean="0"/>
          </a:p>
          <a:p>
            <a:pPr>
              <a:defRPr/>
            </a:pPr>
            <a:endParaRPr lang="fr-FR" b="1" dirty="0" smtClean="0">
              <a:solidFill>
                <a:schemeClr val="bg1"/>
              </a:solidFill>
              <a:latin typeface="Arial" panose="020B0604020202020204" pitchFamily="34" charset="0"/>
              <a:cs typeface="Arial" panose="020B0604020202020204" pitchFamily="34" charset="0"/>
            </a:endParaRPr>
          </a:p>
          <a:p>
            <a:pPr>
              <a:defRPr/>
            </a:pPr>
            <a:endParaRPr lang="fr-FR" dirty="0"/>
          </a:p>
        </p:txBody>
      </p:sp>
      <p:sp>
        <p:nvSpPr>
          <p:cNvPr id="52228" name="Espace réservé du numéro de diapositive 3"/>
          <p:cNvSpPr>
            <a:spLocks noGrp="1"/>
          </p:cNvSpPr>
          <p:nvPr>
            <p:ph type="sldNum" sz="quarter" idx="5"/>
          </p:nvPr>
        </p:nvSpPr>
        <p:spPr bwMode="auto">
          <a:noFill/>
          <a:ln>
            <a:miter lim="800000"/>
            <a:headEnd/>
            <a:tailEnd/>
          </a:ln>
        </p:spPr>
        <p:txBody>
          <a:bodyPr/>
          <a:lstStyle/>
          <a:p>
            <a:fld id="{27A1E03D-77F8-4345-B8C2-D4E9B9EEF187}" type="slidenum">
              <a:rPr lang="fr-FR" altLang="fr-FR" smtClean="0"/>
              <a:pPr/>
              <a:t>11</a:t>
            </a:fld>
            <a:endParaRPr lang="fr-FR"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a:defRPr/>
            </a:pPr>
            <a:r>
              <a:rPr lang="fr-FR" dirty="0" smtClean="0"/>
              <a:t>Tous les établissements ne pourront pas proposer l’ensemble des enseignements de spécialité</a:t>
            </a:r>
          </a:p>
          <a:p>
            <a:pPr>
              <a:defRPr/>
            </a:pPr>
            <a:r>
              <a:rPr lang="fr-FR" dirty="0" smtClean="0"/>
              <a:t>Tous les groupements d’enseignement de spécialité ne pourront pas être proposés par les établissements.</a:t>
            </a:r>
          </a:p>
          <a:p>
            <a:pPr>
              <a:defRPr/>
            </a:pPr>
            <a:endParaRPr lang="fr-FR" dirty="0" smtClean="0"/>
          </a:p>
          <a:p>
            <a:pPr marL="285750" indent="-285750">
              <a:buFont typeface="Arial" panose="020B0604020202020204" pitchFamily="34" charset="0"/>
              <a:buChar char="•"/>
              <a:defRPr/>
            </a:pPr>
            <a:r>
              <a:rPr lang="fr-FR" dirty="0" smtClean="0"/>
              <a:t>Le choix des disciplines de spécialité est primordial pour le projet d’étude de l’élève. </a:t>
            </a:r>
          </a:p>
          <a:p>
            <a:pPr marL="285750" indent="-285750">
              <a:buFont typeface="Arial" panose="020B0604020202020204" pitchFamily="34" charset="0"/>
              <a:buChar char="•"/>
              <a:defRPr/>
            </a:pPr>
            <a:endParaRPr lang="fr-FR" dirty="0" smtClean="0"/>
          </a:p>
          <a:p>
            <a:pPr marL="285750" indent="-285750">
              <a:buFont typeface="Arial" panose="020B0604020202020204" pitchFamily="34" charset="0"/>
              <a:buChar char="•"/>
              <a:defRPr/>
            </a:pPr>
            <a:r>
              <a:rPr lang="fr-FR" dirty="0" smtClean="0"/>
              <a:t>Les disciplines de spécialité permettent d’approfondir progressivement les disciplines qui intéressent l’élève.</a:t>
            </a:r>
          </a:p>
          <a:p>
            <a:pPr marL="285750" indent="-285750">
              <a:buFont typeface="Arial" panose="020B0604020202020204" pitchFamily="34" charset="0"/>
              <a:buChar char="•"/>
              <a:defRPr/>
            </a:pPr>
            <a:endParaRPr lang="fr-FR" dirty="0" smtClean="0"/>
          </a:p>
          <a:p>
            <a:pPr marL="285750" indent="-285750">
              <a:buFont typeface="Arial" panose="020B0604020202020204" pitchFamily="34" charset="0"/>
              <a:buChar char="•"/>
              <a:defRPr/>
            </a:pPr>
            <a:r>
              <a:rPr lang="fr-FR" dirty="0" smtClean="0"/>
              <a:t>Les disciplines de spécialité doivent être choisies pour permettre au dossier de l’élève de répondre aux attendus des établissements de l’enseignement supérieur lors de la sélection (notamment via  la plateforme </a:t>
            </a:r>
            <a:r>
              <a:rPr lang="fr-FR" dirty="0" err="1" smtClean="0"/>
              <a:t>Parcoursup</a:t>
            </a:r>
            <a:r>
              <a:rPr lang="fr-FR" dirty="0" smtClean="0"/>
              <a:t>). Dans cette optique, l’élève peut compléter ces enseignements de spécialité par des enseignements optionnels.</a:t>
            </a:r>
          </a:p>
          <a:p>
            <a:pPr>
              <a:defRPr/>
            </a:pPr>
            <a:endParaRPr lang="fr-FR" dirty="0" smtClean="0"/>
          </a:p>
        </p:txBody>
      </p:sp>
      <p:sp>
        <p:nvSpPr>
          <p:cNvPr id="53252" name="Espace réservé du numéro de diapositive 3"/>
          <p:cNvSpPr>
            <a:spLocks noGrp="1"/>
          </p:cNvSpPr>
          <p:nvPr>
            <p:ph type="sldNum" sz="quarter" idx="5"/>
          </p:nvPr>
        </p:nvSpPr>
        <p:spPr bwMode="auto">
          <a:noFill/>
          <a:ln>
            <a:miter lim="800000"/>
            <a:headEnd/>
            <a:tailEnd/>
          </a:ln>
        </p:spPr>
        <p:txBody>
          <a:bodyPr/>
          <a:lstStyle/>
          <a:p>
            <a:fld id="{0ACA2160-40C8-4DFA-8D45-8C5A333886ED}" type="slidenum">
              <a:rPr lang="fr-FR" altLang="fr-FR" smtClean="0"/>
              <a:pPr/>
              <a:t>12</a:t>
            </a:fld>
            <a:endParaRPr lang="fr-FR"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buClr>
                <a:srgbClr val="EE7444"/>
              </a:buClr>
            </a:pPr>
            <a:r>
              <a:rPr lang="fr-FR" altLang="fr-FR" b="1" smtClean="0">
                <a:solidFill>
                  <a:srgbClr val="215968"/>
                </a:solidFill>
                <a:latin typeface="Arial" pitchFamily="34" charset="0"/>
                <a:ea typeface="Roboto" pitchFamily="2" charset="0"/>
                <a:cs typeface="Arial" pitchFamily="34" charset="0"/>
              </a:rPr>
              <a:t>Comme pour la voie générale, les enseignements de la voie technologique sont organisés avec un tronc commun et des enseignements de spécialité</a:t>
            </a:r>
          </a:p>
          <a:p>
            <a:pPr eaLnBrk="1" hangingPunct="1">
              <a:lnSpc>
                <a:spcPct val="90000"/>
              </a:lnSpc>
              <a:buClr>
                <a:srgbClr val="EE7444"/>
              </a:buClr>
              <a:buFont typeface="Arial" pitchFamily="34" charset="0"/>
              <a:buChar char="■"/>
            </a:pPr>
            <a:endParaRPr lang="fr-FR" altLang="fr-FR" smtClean="0">
              <a:solidFill>
                <a:srgbClr val="000000"/>
              </a:solidFill>
              <a:latin typeface="Arial" pitchFamily="34" charset="0"/>
              <a:ea typeface="Roboto" pitchFamily="2" charset="0"/>
              <a:cs typeface="Arial" pitchFamily="34" charset="0"/>
            </a:endParaRPr>
          </a:p>
          <a:p>
            <a:pPr eaLnBrk="1" hangingPunct="1">
              <a:lnSpc>
                <a:spcPct val="90000"/>
              </a:lnSpc>
              <a:buClr>
                <a:srgbClr val="EE7444"/>
              </a:buClr>
            </a:pPr>
            <a:r>
              <a:rPr lang="fr-FR" altLang="fr-FR" sz="1400" smtClean="0">
                <a:latin typeface="Arial" pitchFamily="34" charset="0"/>
                <a:ea typeface="Roboto" pitchFamily="2" charset="0"/>
                <a:cs typeface="Arial" pitchFamily="34" charset="0"/>
              </a:rPr>
              <a:t>Les élèves approfondissent progressivement les </a:t>
            </a:r>
            <a:r>
              <a:rPr lang="fr-FR" altLang="fr-FR" sz="1400" b="1" smtClean="0">
                <a:latin typeface="Arial" pitchFamily="34" charset="0"/>
                <a:ea typeface="Roboto" pitchFamily="2" charset="0"/>
                <a:cs typeface="Arial" pitchFamily="34" charset="0"/>
              </a:rPr>
              <a:t>enseignements de spécialité</a:t>
            </a:r>
            <a:r>
              <a:rPr lang="fr-FR" altLang="fr-FR" sz="1400" smtClean="0">
                <a:latin typeface="Arial" pitchFamily="34" charset="0"/>
                <a:ea typeface="Roboto" pitchFamily="2" charset="0"/>
                <a:cs typeface="Arial" pitchFamily="34" charset="0"/>
              </a:rPr>
              <a:t> de leur série de baccalauréat</a:t>
            </a:r>
          </a:p>
          <a:p>
            <a:pPr eaLnBrk="1" hangingPunct="1">
              <a:lnSpc>
                <a:spcPct val="90000"/>
              </a:lnSpc>
              <a:buClr>
                <a:srgbClr val="EE7444"/>
              </a:buClr>
            </a:pPr>
            <a:endParaRPr lang="fr-FR" altLang="fr-FR" sz="1400" smtClean="0">
              <a:latin typeface="Arial" pitchFamily="34" charset="0"/>
              <a:ea typeface="Roboto" pitchFamily="2" charset="0"/>
              <a:cs typeface="Arial" pitchFamily="34" charset="0"/>
            </a:endParaRPr>
          </a:p>
          <a:p>
            <a:pPr eaLnBrk="1" hangingPunct="1">
              <a:lnSpc>
                <a:spcPct val="90000"/>
              </a:lnSpc>
              <a:buClr>
                <a:srgbClr val="215968"/>
              </a:buClr>
            </a:pPr>
            <a:r>
              <a:rPr lang="fr-FR" altLang="fr-FR" sz="1400" smtClean="0">
                <a:solidFill>
                  <a:srgbClr val="000000"/>
                </a:solidFill>
                <a:latin typeface="Arial" pitchFamily="34" charset="0"/>
                <a:ea typeface="Roboto" pitchFamily="2" charset="0"/>
                <a:cs typeface="Arial" pitchFamily="34" charset="0"/>
              </a:rPr>
              <a:t>3 enseignements de spécialité en classe de première</a:t>
            </a:r>
          </a:p>
          <a:p>
            <a:pPr eaLnBrk="1" hangingPunct="1">
              <a:lnSpc>
                <a:spcPct val="90000"/>
              </a:lnSpc>
              <a:buClr>
                <a:srgbClr val="215968"/>
              </a:buClr>
            </a:pPr>
            <a:r>
              <a:rPr lang="fr-FR" altLang="fr-FR" sz="1400" smtClean="0">
                <a:solidFill>
                  <a:srgbClr val="000000"/>
                </a:solidFill>
                <a:latin typeface="Arial" pitchFamily="34" charset="0"/>
                <a:ea typeface="Roboto" pitchFamily="2" charset="0"/>
                <a:cs typeface="Arial" pitchFamily="34" charset="0"/>
              </a:rPr>
              <a:t>2 enseignements de spécialité en classe de terminale</a:t>
            </a:r>
          </a:p>
          <a:p>
            <a:endParaRPr lang="fr-FR" altLang="fr-FR" smtClean="0">
              <a:ea typeface="Roboto" pitchFamily="2" charset="0"/>
              <a:cs typeface="Arial" pitchFamily="34" charset="0"/>
            </a:endParaRPr>
          </a:p>
        </p:txBody>
      </p:sp>
      <p:sp>
        <p:nvSpPr>
          <p:cNvPr id="50180" name="Espace réservé du numéro de diapositive 3"/>
          <p:cNvSpPr>
            <a:spLocks noGrp="1"/>
          </p:cNvSpPr>
          <p:nvPr>
            <p:ph type="sldNum" sz="quarter" idx="5"/>
          </p:nvPr>
        </p:nvSpPr>
        <p:spPr bwMode="auto">
          <a:noFill/>
          <a:ln>
            <a:miter lim="800000"/>
            <a:headEnd/>
            <a:tailEnd/>
          </a:ln>
        </p:spPr>
        <p:txBody>
          <a:bodyPr/>
          <a:lstStyle/>
          <a:p>
            <a:fld id="{B4F4B438-81C8-4078-8811-5CBE7E580E9A}" type="slidenum">
              <a:rPr lang="fr-FR" altLang="fr-FR"/>
              <a:pPr/>
              <a:t>13</a:t>
            </a:fld>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fr-FR" dirty="0" smtClean="0"/>
          </a:p>
        </p:txBody>
      </p:sp>
      <p:sp>
        <p:nvSpPr>
          <p:cNvPr id="31748" name="Espace réservé du numéro de diapositive 3"/>
          <p:cNvSpPr>
            <a:spLocks noGrp="1"/>
          </p:cNvSpPr>
          <p:nvPr>
            <p:ph type="sldNum" sz="quarter" idx="5"/>
          </p:nvPr>
        </p:nvSpPr>
        <p:spPr bwMode="auto">
          <a:noFill/>
          <a:ln>
            <a:miter lim="800000"/>
            <a:headEnd/>
            <a:tailEnd/>
          </a:ln>
        </p:spPr>
        <p:txBody>
          <a:bodyPr/>
          <a:lstStyle/>
          <a:p>
            <a:fld id="{A0B5A908-BDB0-4A57-8544-D7D16BF6899F}" type="slidenum">
              <a:rPr lang="fr-FR" altLang="fr-FR"/>
              <a:pPr/>
              <a:t>14</a:t>
            </a:fld>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fr-FR" dirty="0" smtClean="0"/>
          </a:p>
        </p:txBody>
      </p:sp>
      <p:sp>
        <p:nvSpPr>
          <p:cNvPr id="37892" name="Espace réservé du numéro de diapositive 3"/>
          <p:cNvSpPr>
            <a:spLocks noGrp="1"/>
          </p:cNvSpPr>
          <p:nvPr>
            <p:ph type="sldNum" sz="quarter" idx="5"/>
          </p:nvPr>
        </p:nvSpPr>
        <p:spPr bwMode="auto">
          <a:noFill/>
          <a:ln>
            <a:miter lim="800000"/>
            <a:headEnd/>
            <a:tailEnd/>
          </a:ln>
        </p:spPr>
        <p:txBody>
          <a:bodyPr/>
          <a:lstStyle/>
          <a:p>
            <a:fld id="{3B32C25B-FF1F-40DF-940E-2004A4832524}" type="slidenum">
              <a:rPr lang="fr-FR" altLang="fr-FR"/>
              <a:pPr/>
              <a:t>15</a:t>
            </a:fld>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4276" name="Espace réservé du numéro de diapositive 3"/>
          <p:cNvSpPr>
            <a:spLocks noGrp="1"/>
          </p:cNvSpPr>
          <p:nvPr>
            <p:ph type="sldNum" sz="quarter" idx="5"/>
          </p:nvPr>
        </p:nvSpPr>
        <p:spPr bwMode="auto">
          <a:noFill/>
          <a:ln>
            <a:miter lim="800000"/>
            <a:headEnd/>
            <a:tailEnd/>
          </a:ln>
        </p:spPr>
        <p:txBody>
          <a:bodyPr/>
          <a:lstStyle/>
          <a:p>
            <a:fld id="{D6D6567C-9F3D-4DBC-9EE3-F41251808AE5}" type="slidenum">
              <a:rPr lang="fr-FR" altLang="fr-FR"/>
              <a:pPr/>
              <a:t>16</a:t>
            </a:fld>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fontScale="47500" lnSpcReduction="20000"/>
          </a:bodyPr>
          <a:lstStyle/>
          <a:p>
            <a:pPr>
              <a:defRPr/>
            </a:pPr>
            <a:r>
              <a:rPr lang="fr-FR" sz="1800" dirty="0" smtClean="0">
                <a:solidFill>
                  <a:prstClr val="black"/>
                </a:solidFill>
                <a:cs typeface="Arial" pitchFamily="34" charset="0"/>
              </a:rPr>
              <a:t>Tests de positionnement en seconde professionnelle, comme en seconde générale et technologique, afin d’évaluer les besoins des élèves en français et en mathématiques et d’y répondre, étendus au CAP à la rentrée 2019. 2 passations de 50 minutes au cours de la 2</a:t>
            </a:r>
            <a:r>
              <a:rPr lang="fr-FR" sz="1800" baseline="30000" dirty="0" smtClean="0">
                <a:solidFill>
                  <a:prstClr val="black"/>
                </a:solidFill>
                <a:cs typeface="Arial" pitchFamily="34" charset="0"/>
              </a:rPr>
              <a:t>ème</a:t>
            </a:r>
            <a:r>
              <a:rPr lang="fr-FR" sz="1800" dirty="0" smtClean="0">
                <a:solidFill>
                  <a:prstClr val="black"/>
                </a:solidFill>
                <a:cs typeface="Arial" pitchFamily="34" charset="0"/>
              </a:rPr>
              <a:t> quinzaine de septembre (plateforme numérique de passation et correction automatisée)</a:t>
            </a:r>
            <a:endParaRPr lang="fr-FR" sz="1800" dirty="0" smtClean="0"/>
          </a:p>
          <a:p>
            <a:pPr>
              <a:defRPr/>
            </a:pPr>
            <a:endParaRPr lang="fr-FR" sz="1800" dirty="0" smtClean="0"/>
          </a:p>
          <a:p>
            <a:pPr>
              <a:defRPr/>
            </a:pPr>
            <a:r>
              <a:rPr lang="fr-FR" sz="1800" dirty="0" smtClean="0"/>
              <a:t>Le parcours en un an sera notamment proposé à : </a:t>
            </a:r>
          </a:p>
          <a:p>
            <a:pPr lvl="1">
              <a:defRPr/>
            </a:pPr>
            <a:r>
              <a:rPr lang="fr-FR" sz="1400" dirty="0" smtClean="0"/>
              <a:t>des jeunes issus de première ou terminale, professionnelle, technologique ou générale motivés pour acquérir un CAP</a:t>
            </a:r>
          </a:p>
          <a:p>
            <a:pPr lvl="1">
              <a:defRPr/>
            </a:pPr>
            <a:r>
              <a:rPr lang="fr-FR" sz="1400" dirty="0" smtClean="0"/>
              <a:t>des jeunes ayant déjà un diplôme dispensés à ce titre des épreuves générales</a:t>
            </a:r>
          </a:p>
          <a:p>
            <a:pPr lvl="1">
              <a:defRPr/>
            </a:pPr>
            <a:r>
              <a:rPr lang="fr-FR" sz="1400" dirty="0" smtClean="0"/>
              <a:t>des jeunes sortant de troisième, avec un projet professionnel solide, et un bon niveau scolaire</a:t>
            </a:r>
          </a:p>
          <a:p>
            <a:pPr>
              <a:defRPr/>
            </a:pPr>
            <a:endParaRPr lang="fr-FR" sz="1800" dirty="0" smtClean="0"/>
          </a:p>
          <a:p>
            <a:pPr>
              <a:defRPr/>
            </a:pPr>
            <a:r>
              <a:rPr lang="fr-FR" sz="1800" dirty="0" smtClean="0"/>
              <a:t>Le CAP en deux ans sera proposé aux élèves issus de troisième pour acquérir un  savoir-faire professionnel et des savoir-être solides.</a:t>
            </a:r>
          </a:p>
          <a:p>
            <a:pPr>
              <a:buFont typeface="Arial"/>
              <a:buNone/>
              <a:defRPr/>
            </a:pPr>
            <a:endParaRPr lang="fr-FR" sz="1800" dirty="0" smtClean="0"/>
          </a:p>
          <a:p>
            <a:pPr>
              <a:defRPr/>
            </a:pPr>
            <a:r>
              <a:rPr lang="fr-FR" sz="1800" dirty="0" smtClean="0"/>
              <a:t>Le CAP en trois ans sera proposé aux élèves à besoins particuliers (notamment issus de </a:t>
            </a:r>
            <a:r>
              <a:rPr lang="fr-FR" sz="1800" dirty="0" err="1" smtClean="0"/>
              <a:t>Segpa</a:t>
            </a:r>
            <a:r>
              <a:rPr lang="fr-FR" sz="1800" dirty="0" smtClean="0"/>
              <a:t> ou d’</a:t>
            </a:r>
            <a:r>
              <a:rPr lang="fr-FR" sz="1800" dirty="0" err="1" smtClean="0"/>
              <a:t>Ulis</a:t>
            </a:r>
            <a:r>
              <a:rPr lang="fr-FR" sz="1800" dirty="0" smtClean="0"/>
              <a:t>), identifiés par les commissions d’affectation</a:t>
            </a:r>
          </a:p>
          <a:p>
            <a:pPr>
              <a:defRPr/>
            </a:pPr>
            <a:endParaRPr lang="fr-FR" sz="1800" dirty="0" smtClean="0"/>
          </a:p>
          <a:p>
            <a:pPr>
              <a:defRPr/>
            </a:pPr>
            <a:r>
              <a:rPr lang="fr-FR" b="1" dirty="0" smtClean="0"/>
              <a:t>Une nouvelle seconde pro par famille de métiers</a:t>
            </a:r>
          </a:p>
          <a:p>
            <a:pPr>
              <a:buFont typeface="Arial"/>
              <a:buNone/>
              <a:defRPr/>
            </a:pPr>
            <a:r>
              <a:rPr lang="fr-FR" b="1" u="sng" dirty="0" smtClean="0"/>
              <a:t>Objectif</a:t>
            </a:r>
            <a:r>
              <a:rPr lang="fr-FR" b="1" dirty="0" smtClean="0"/>
              <a:t> : </a:t>
            </a:r>
            <a:r>
              <a:rPr lang="fr-FR" dirty="0" smtClean="0"/>
              <a:t>pour permettre aux élèves de se spécialiser progressivement dans un métier et d’avoir une connaissance élargie du champ professionnel auquel ils se destinent, la 2</a:t>
            </a:r>
            <a:r>
              <a:rPr lang="fr-FR" baseline="30000" dirty="0" smtClean="0"/>
              <a:t>nde</a:t>
            </a:r>
            <a:r>
              <a:rPr lang="fr-FR" dirty="0" smtClean="0"/>
              <a:t> professionnelle sera progressivement structurée par famille de métiers.</a:t>
            </a:r>
          </a:p>
          <a:p>
            <a:pPr>
              <a:buFont typeface="Arial"/>
              <a:buNone/>
              <a:defRPr/>
            </a:pPr>
            <a:endParaRPr lang="fr-FR" b="1" dirty="0" smtClean="0"/>
          </a:p>
          <a:p>
            <a:pPr>
              <a:buFont typeface="Arial"/>
              <a:buNone/>
              <a:defRPr/>
            </a:pPr>
            <a:r>
              <a:rPr lang="fr-FR" b="1" i="1" dirty="0" smtClean="0"/>
              <a:t>Important : une famille de métiers repose sur des compétences professionnelles communes à des spécialités de baccalauréat. </a:t>
            </a:r>
            <a:r>
              <a:rPr lang="fr-FR" b="1" i="1" u="sng" dirty="0" smtClean="0"/>
              <a:t>La nouvelle 2</a:t>
            </a:r>
            <a:r>
              <a:rPr lang="fr-FR" b="1" i="1" u="sng" baseline="30000" dirty="0" smtClean="0"/>
              <a:t>nde</a:t>
            </a:r>
            <a:r>
              <a:rPr lang="fr-FR" b="1" i="1" u="sng" dirty="0" smtClean="0"/>
              <a:t> reste une 2</a:t>
            </a:r>
            <a:r>
              <a:rPr lang="fr-FR" b="1" i="1" u="sng" baseline="30000" dirty="0" smtClean="0"/>
              <a:t>nde</a:t>
            </a:r>
            <a:r>
              <a:rPr lang="fr-FR" b="1" i="1" u="sng" dirty="0" smtClean="0"/>
              <a:t> professionnelle</a:t>
            </a:r>
          </a:p>
          <a:p>
            <a:pPr>
              <a:buFont typeface="Arial"/>
              <a:buNone/>
              <a:defRPr/>
            </a:pPr>
            <a:endParaRPr lang="fr-FR" b="1" i="1" u="sng" dirty="0" smtClean="0"/>
          </a:p>
          <a:p>
            <a:pPr>
              <a:buFont typeface="Arial"/>
              <a:buNone/>
              <a:defRPr/>
            </a:pPr>
            <a:r>
              <a:rPr lang="fr-FR" b="1" u="sng" dirty="0" smtClean="0"/>
              <a:t>3 premières familles pour la rentrée 2019 </a:t>
            </a:r>
            <a:r>
              <a:rPr lang="fr-FR" b="1" dirty="0" smtClean="0"/>
              <a:t>:</a:t>
            </a:r>
          </a:p>
          <a:p>
            <a:pPr>
              <a:buFont typeface="Arial"/>
              <a:buNone/>
              <a:defRPr/>
            </a:pPr>
            <a:r>
              <a:rPr lang="fr-FR" dirty="0" smtClean="0"/>
              <a:t>- Métiers de la construction durable, du bâtiment et des travaux publics </a:t>
            </a:r>
          </a:p>
          <a:p>
            <a:pPr>
              <a:buFont typeface="Arial"/>
              <a:buNone/>
              <a:defRPr/>
            </a:pPr>
            <a:r>
              <a:rPr lang="fr-FR" dirty="0" smtClean="0"/>
              <a:t>- Métiers de la gestion administrative, du transport et de la logistique</a:t>
            </a:r>
          </a:p>
          <a:p>
            <a:pPr>
              <a:buFontTx/>
              <a:buChar char="-"/>
              <a:defRPr/>
            </a:pPr>
            <a:r>
              <a:rPr lang="fr-FR" dirty="0" smtClean="0"/>
              <a:t>Métiers de la relation client (accueil-relation client, commerce- vente)</a:t>
            </a:r>
          </a:p>
          <a:p>
            <a:pPr>
              <a:defRPr/>
            </a:pPr>
            <a:endParaRPr lang="fr-FR" dirty="0" smtClean="0"/>
          </a:p>
          <a:p>
            <a:pPr>
              <a:defRPr/>
            </a:pPr>
            <a:r>
              <a:rPr lang="fr-FR" dirty="0" smtClean="0"/>
              <a:t>l’affectation sur les 3 </a:t>
            </a:r>
            <a:r>
              <a:rPr lang="fr-FR" b="1" dirty="0" smtClean="0"/>
              <a:t>seconde pro par champs de métiers se fera même si le lycée n’a qu’une seule spécialité</a:t>
            </a:r>
            <a:endParaRPr lang="fr-FR" dirty="0" smtClean="0"/>
          </a:p>
          <a:p>
            <a:pPr>
              <a:defRPr/>
            </a:pPr>
            <a:r>
              <a:rPr lang="fr-FR" dirty="0" smtClean="0"/>
              <a:t>L’objectif de ces secondes pro par champ de métiers est d’acquérir des domaines de compétences plutôt transversales et de permettre une progressivité dans les choix. </a:t>
            </a:r>
          </a:p>
          <a:p>
            <a:pPr>
              <a:defRPr/>
            </a:pPr>
            <a:endParaRPr lang="fr-FR" dirty="0" smtClean="0"/>
          </a:p>
          <a:p>
            <a:pPr>
              <a:defRPr/>
            </a:pPr>
            <a:r>
              <a:rPr lang="fr-FR" b="1" dirty="0" smtClean="0"/>
              <a:t>LP Château Blanc n’est pas concerné.</a:t>
            </a:r>
          </a:p>
          <a:p>
            <a:pPr>
              <a:defRPr/>
            </a:pPr>
            <a:r>
              <a:rPr lang="fr-FR" b="1" dirty="0" smtClean="0"/>
              <a:t>LP J. Verdier est concerné par deux familles de métiers.</a:t>
            </a:r>
          </a:p>
          <a:p>
            <a:pPr>
              <a:defRPr/>
            </a:pPr>
            <a:endParaRPr lang="fr-FR" dirty="0" smtClean="0"/>
          </a:p>
          <a:p>
            <a:pPr>
              <a:buFontTx/>
              <a:buChar char="-"/>
              <a:defRPr/>
            </a:pPr>
            <a:endParaRPr lang="fr-FR" dirty="0" smtClean="0"/>
          </a:p>
          <a:p>
            <a:pPr>
              <a:defRPr/>
            </a:pPr>
            <a:r>
              <a:rPr lang="fr-FR" dirty="0" smtClean="0"/>
              <a:t>En terminale pro choix entre : </a:t>
            </a:r>
          </a:p>
          <a:p>
            <a:pPr>
              <a:buFontTx/>
              <a:buChar char="-"/>
              <a:defRPr/>
            </a:pPr>
            <a:r>
              <a:rPr lang="fr-FR" dirty="0" smtClean="0"/>
              <a:t>un module d’insertion professionnelle et d’entrepreneuriat pour préparer son entrée dans l’emploi : rédaction de CV et de lettres de motivation, entraînement aux entretiens de recrutement</a:t>
            </a:r>
          </a:p>
          <a:p>
            <a:pPr>
              <a:buFontTx/>
              <a:buChar char="-"/>
              <a:defRPr/>
            </a:pPr>
            <a:r>
              <a:rPr lang="fr-FR" dirty="0" smtClean="0"/>
              <a:t> un module de poursuite d’études s’il souhaite continuer sa formation après le baccalauréat : préparation aux attentes de l’enseignement supérieur</a:t>
            </a:r>
          </a:p>
          <a:p>
            <a:pPr>
              <a:defRPr/>
            </a:pPr>
            <a:endParaRPr lang="fr-FR" dirty="0" smtClean="0"/>
          </a:p>
          <a:p>
            <a:pPr>
              <a:defRPr/>
            </a:pPr>
            <a:endParaRPr lang="fr-FR" dirty="0"/>
          </a:p>
        </p:txBody>
      </p:sp>
      <p:sp>
        <p:nvSpPr>
          <p:cNvPr id="58372" name="Espace réservé du numéro de diapositive 3"/>
          <p:cNvSpPr>
            <a:spLocks noGrp="1"/>
          </p:cNvSpPr>
          <p:nvPr>
            <p:ph type="sldNum" sz="quarter" idx="5"/>
          </p:nvPr>
        </p:nvSpPr>
        <p:spPr bwMode="auto">
          <a:noFill/>
          <a:ln>
            <a:miter lim="800000"/>
            <a:headEnd/>
            <a:tailEnd/>
          </a:ln>
        </p:spPr>
        <p:txBody>
          <a:bodyPr/>
          <a:lstStyle/>
          <a:p>
            <a:fld id="{48EB5447-199A-4D97-B04A-7D4419D7ED7B}" type="slidenum">
              <a:rPr lang="fr-FR" altLang="fr-FR"/>
              <a:pPr/>
              <a:t>17</a:t>
            </a:fld>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979512-6A4B-4F78-99CC-D0FBD0B33C0D}" type="slidenum">
              <a:rPr lang="fr-FR" altLang="fr-FR" smtClean="0"/>
              <a:pPr/>
              <a:t>18</a:t>
            </a:fld>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979512-6A4B-4F78-99CC-D0FBD0B33C0D}" type="slidenum">
              <a:rPr lang="fr-FR" altLang="fr-FR" smtClean="0"/>
              <a:pPr/>
              <a:t>20</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Rot="1" noChangeAspect="1" noChangeArrowheads="1" noTextEdit="1"/>
          </p:cNvSpPr>
          <p:nvPr>
            <p:ph type="sldImg"/>
          </p:nvPr>
        </p:nvSpPr>
        <p:spPr>
          <a:xfrm>
            <a:off x="911225" y="754063"/>
            <a:ext cx="4960938" cy="3722687"/>
          </a:xfrm>
          <a:solidFill>
            <a:srgbClr val="FFFFFF"/>
          </a:solidFill>
          <a:ln/>
        </p:spPr>
      </p:sp>
      <p:sp>
        <p:nvSpPr>
          <p:cNvPr id="14339" name="Text Box 2"/>
          <p:cNvSpPr txBox="1">
            <a:spLocks noChangeArrowheads="1"/>
          </p:cNvSpPr>
          <p:nvPr/>
        </p:nvSpPr>
        <p:spPr bwMode="auto">
          <a:xfrm>
            <a:off x="678339" y="4715154"/>
            <a:ext cx="5426710" cy="3815551"/>
          </a:xfrm>
          <a:prstGeom prst="rect">
            <a:avLst/>
          </a:prstGeom>
          <a:noFill/>
          <a:ln w="9525">
            <a:noFill/>
            <a:round/>
            <a:headEnd/>
            <a:tailEnd/>
          </a:ln>
        </p:spPr>
        <p:txBody>
          <a:bodyPr wrap="none" anchor="ctr"/>
          <a:lstStyle/>
          <a:p>
            <a:pPr algn="r" eaLnBrk="1" hangingPunct="1">
              <a:buClr>
                <a:srgbClr val="000000"/>
              </a:buClr>
              <a:buSzPct val="100000"/>
              <a:buFont typeface="Times New Roman" pitchFamily="18" charset="0"/>
              <a:buNone/>
            </a:pPr>
            <a:endParaRPr lang="fr-FR"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fr-FR" b="1" smtClean="0"/>
              <a:t>Atelier 1 : « je teste mon premier entretien »</a:t>
            </a:r>
            <a:endParaRPr lang="fr-FR" altLang="fr-FR" smtClean="0"/>
          </a:p>
          <a:p>
            <a:pPr eaLnBrk="1" hangingPunct="1">
              <a:spcBef>
                <a:spcPct val="0"/>
              </a:spcBef>
            </a:pPr>
            <a:r>
              <a:rPr lang="fr-FR" altLang="fr-FR" smtClean="0"/>
              <a:t>Des élèves volontaires vont travailler en amont avec leur enseignant sur une présentation de soi en vue d’un entretien professionnel. Ces élèves auront la possibilité lors du forum de se mettre en situation réelle lors d’un entretien face à vous, professionnels. Lors de cet entretien, il s’agira pour les élèves de se présenter mais également s’entraîner à répondre à des questions que vous pourrez leur poser concernant leur projet, leur parcours… </a:t>
            </a:r>
          </a:p>
          <a:p>
            <a:pPr eaLnBrk="1" hangingPunct="1">
              <a:spcBef>
                <a:spcPct val="0"/>
              </a:spcBef>
            </a:pPr>
            <a:r>
              <a:rPr lang="fr-FR" altLang="fr-FR" smtClean="0"/>
              <a:t>Cet exercice est fondamental pour les élèves de 3</a:t>
            </a:r>
            <a:r>
              <a:rPr lang="fr-FR" altLang="fr-FR" baseline="30000" smtClean="0"/>
              <a:t>ème</a:t>
            </a:r>
            <a:r>
              <a:rPr lang="fr-FR" altLang="fr-FR" smtClean="0"/>
              <a:t> en vue de les préparer à la recherche de stage ou d’apprentissage voir même, à plus long terme, à un entretien de recrutement (pour une formation ou un emploi). </a:t>
            </a:r>
          </a:p>
          <a:p>
            <a:pPr eaLnBrk="1" hangingPunct="1">
              <a:spcBef>
                <a:spcPct val="0"/>
              </a:spcBef>
            </a:pPr>
            <a:endParaRPr lang="fr-FR" altLang="fr-FR" smtClean="0"/>
          </a:p>
          <a:p>
            <a:pPr eaLnBrk="1" hangingPunct="1">
              <a:spcBef>
                <a:spcPct val="0"/>
              </a:spcBef>
            </a:pPr>
            <a:r>
              <a:rPr lang="fr-FR" altLang="fr-FR" smtClean="0"/>
              <a:t>Le plan finalisé et la liste des participants seront transmis aux PP la semaine prochaine</a:t>
            </a:r>
          </a:p>
          <a:p>
            <a:pPr eaLnBrk="1" hangingPunct="1">
              <a:spcBef>
                <a:spcPct val="0"/>
              </a:spcBef>
            </a:pPr>
            <a:endParaRPr lang="fr-FR" altLang="fr-FR" smtClean="0"/>
          </a:p>
        </p:txBody>
      </p:sp>
      <p:sp>
        <p:nvSpPr>
          <p:cNvPr id="16388" name="Espace réservé du numéro de diapositive 3"/>
          <p:cNvSpPr>
            <a:spLocks noGrp="1"/>
          </p:cNvSpPr>
          <p:nvPr>
            <p:ph type="sldNum" sz="quarter" idx="5"/>
          </p:nvPr>
        </p:nvSpPr>
        <p:spPr bwMode="auto">
          <a:noFill/>
          <a:ln>
            <a:miter lim="800000"/>
            <a:headEnd/>
            <a:tailEnd/>
          </a:ln>
        </p:spPr>
        <p:txBody>
          <a:bodyPr/>
          <a:lstStyle/>
          <a:p>
            <a:fld id="{B083B916-6FCE-4A2E-B152-2EE03DB6BD23}" type="slidenum">
              <a:rPr lang="fr-FR" altLang="fr-FR"/>
              <a:pPr/>
              <a:t>21</a:t>
            </a:fld>
            <a:endParaRPr lang="fr-FR"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35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fr-FR" smtClean="0"/>
          </a:p>
        </p:txBody>
      </p:sp>
      <p:sp>
        <p:nvSpPr>
          <p:cNvPr id="23556" name="Espace réservé du numéro de diapositive 3"/>
          <p:cNvSpPr>
            <a:spLocks noGrp="1"/>
          </p:cNvSpPr>
          <p:nvPr>
            <p:ph type="sldNum" sz="quarter" idx="5"/>
          </p:nvPr>
        </p:nvSpPr>
        <p:spPr bwMode="auto">
          <a:noFill/>
          <a:ln>
            <a:miter lim="800000"/>
            <a:headEnd/>
            <a:tailEnd/>
          </a:ln>
        </p:spPr>
        <p:txBody>
          <a:bodyPr/>
          <a:lstStyle/>
          <a:p>
            <a:fld id="{B1FB9094-38DA-4F34-9ACB-FB4C61B97325}" type="slidenum">
              <a:rPr lang="fr-FR" altLang="fr-FR"/>
              <a:pPr/>
              <a:t>22</a:t>
            </a:fld>
            <a:endParaRPr lang="fr-FR"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979512-6A4B-4F78-99CC-D0FBD0B33C0D}" type="slidenum">
              <a:rPr lang="fr-FR" altLang="fr-FR" smtClean="0"/>
              <a:pPr/>
              <a:t>23</a:t>
            </a:fld>
            <a:endParaRPr lang="fr-FR"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979512-6A4B-4F78-99CC-D0FBD0B33C0D}" type="slidenum">
              <a:rPr lang="fr-FR" altLang="fr-FR" smtClean="0"/>
              <a:pPr/>
              <a:t>24</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56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fr-FR" dirty="0" smtClean="0"/>
              <a:t>Il ne suffit pas d’orienter les élèves en CAP, Seconde pro ou seconde GT avec pour objectif seulement l’année à venir. Il faut se poser la question de leur orientation avec une projection plus lointaine, après la seconde au lycée mais également après le bac. Le projet de l’élève doit être au centre de la réflexion (niveau, domaine…). En effet c’est en fonction de son projet (en terme de niveau et de domaine) que l’élève va pouvoir choisir quelle est la voie la plus adaptée pour y parvenir. </a:t>
            </a:r>
          </a:p>
          <a:p>
            <a:pPr eaLnBrk="1" hangingPunct="1">
              <a:spcBef>
                <a:spcPct val="0"/>
              </a:spcBef>
            </a:pPr>
            <a:endParaRPr lang="fr-FR" altLang="fr-FR" dirty="0" smtClean="0"/>
          </a:p>
          <a:p>
            <a:pPr eaLnBrk="1" hangingPunct="1">
              <a:spcBef>
                <a:spcPct val="0"/>
              </a:spcBef>
            </a:pPr>
            <a:r>
              <a:rPr lang="fr-FR" altLang="fr-FR" dirty="0" smtClean="0"/>
              <a:t>Cependant il est nécessaire de rappeler que l’orientation se construit et qu’il existe plusieurs chemin possible pour atteindre son objectif. L’important est de choisir la filière dans laquelle le jeune va réussir (donc adaptée à ses capacités, sa façon d’être élève) et pour laquelle il sera motivée pour apprendre (en fonction de son intérêt pour les matières enseignées). </a:t>
            </a:r>
          </a:p>
          <a:p>
            <a:pPr eaLnBrk="1" hangingPunct="1">
              <a:spcBef>
                <a:spcPct val="0"/>
              </a:spcBef>
            </a:pPr>
            <a:endParaRPr lang="fr-FR" altLang="fr-FR" dirty="0" smtClean="0"/>
          </a:p>
          <a:p>
            <a:pPr eaLnBrk="1" hangingPunct="1">
              <a:spcBef>
                <a:spcPct val="0"/>
              </a:spcBef>
            </a:pPr>
            <a:r>
              <a:rPr lang="fr-FR" altLang="fr-FR" b="1" dirty="0" smtClean="0"/>
              <a:t>PASSERELLES</a:t>
            </a:r>
          </a:p>
          <a:p>
            <a:pPr eaLnBrk="1" hangingPunct="1">
              <a:spcBef>
                <a:spcPct val="0"/>
              </a:spcBef>
            </a:pPr>
            <a:endParaRPr lang="fr-FR" altLang="fr-FR" dirty="0" smtClean="0"/>
          </a:p>
          <a:p>
            <a:pPr eaLnBrk="1" hangingPunct="1">
              <a:spcBef>
                <a:spcPct val="0"/>
              </a:spcBef>
            </a:pPr>
            <a:endParaRPr lang="fr-FR" altLang="fr-FR" dirty="0" smtClean="0"/>
          </a:p>
        </p:txBody>
      </p:sp>
      <p:sp>
        <p:nvSpPr>
          <p:cNvPr id="25604" name="Espace réservé du numéro de diapositive 3"/>
          <p:cNvSpPr>
            <a:spLocks noGrp="1"/>
          </p:cNvSpPr>
          <p:nvPr>
            <p:ph type="sldNum" sz="quarter" idx="5"/>
          </p:nvPr>
        </p:nvSpPr>
        <p:spPr bwMode="auto">
          <a:noFill/>
          <a:ln>
            <a:miter lim="800000"/>
            <a:headEnd/>
            <a:tailEnd/>
          </a:ln>
        </p:spPr>
        <p:txBody>
          <a:bodyPr/>
          <a:lstStyle/>
          <a:p>
            <a:fld id="{AD46F2C3-A46E-4F50-AC57-01DE54D0C08C}" type="slidenum">
              <a:rPr lang="fr-FR" altLang="fr-FR"/>
              <a:pPr/>
              <a:t>3</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fr-FR" altLang="fr-FR" dirty="0" smtClean="0"/>
              <a:t>La voie professionnelle : tout comme la voie générale et la voie technologique, la voie professionnelle présente des spécificités.  </a:t>
            </a:r>
          </a:p>
          <a:p>
            <a:pPr marL="171450" indent="-171450" eaLnBrk="1" hangingPunct="1">
              <a:spcBef>
                <a:spcPct val="0"/>
              </a:spcBef>
              <a:buFontTx/>
              <a:buChar char="-"/>
              <a:defRPr/>
            </a:pPr>
            <a:r>
              <a:rPr lang="fr-FR" altLang="fr-FR" dirty="0" smtClean="0"/>
              <a:t>Des différences sur le profil des élèves pour réussir (pour qui ?)</a:t>
            </a:r>
          </a:p>
          <a:p>
            <a:pPr marL="171450" indent="-171450" eaLnBrk="1" hangingPunct="1">
              <a:spcBef>
                <a:spcPct val="0"/>
              </a:spcBef>
              <a:buFontTx/>
              <a:buChar char="-"/>
              <a:defRPr/>
            </a:pPr>
            <a:r>
              <a:rPr lang="fr-FR" altLang="fr-FR" dirty="0" smtClean="0"/>
              <a:t>Des différences sur la façon d’apprendre (Comment ?)</a:t>
            </a:r>
          </a:p>
          <a:p>
            <a:pPr marL="171450" indent="-171450" eaLnBrk="1" hangingPunct="1">
              <a:spcBef>
                <a:spcPct val="0"/>
              </a:spcBef>
              <a:buFontTx/>
              <a:buChar char="-"/>
              <a:defRPr/>
            </a:pPr>
            <a:r>
              <a:rPr lang="fr-FR" altLang="fr-FR" dirty="0" smtClean="0"/>
              <a:t>Des différences sur l’objectif poursuivi (pourquoi ?)</a:t>
            </a:r>
          </a:p>
          <a:p>
            <a:pPr eaLnBrk="1" hangingPunct="1">
              <a:spcBef>
                <a:spcPct val="0"/>
              </a:spcBef>
              <a:defRPr/>
            </a:pPr>
            <a:endParaRPr lang="fr-FR" altLang="fr-FR" dirty="0" smtClean="0"/>
          </a:p>
        </p:txBody>
      </p:sp>
      <p:sp>
        <p:nvSpPr>
          <p:cNvPr id="56324" name="Espace réservé du numéro de diapositive 3"/>
          <p:cNvSpPr>
            <a:spLocks noGrp="1"/>
          </p:cNvSpPr>
          <p:nvPr>
            <p:ph type="sldNum" sz="quarter" idx="5"/>
          </p:nvPr>
        </p:nvSpPr>
        <p:spPr bwMode="auto">
          <a:noFill/>
          <a:ln>
            <a:miter lim="800000"/>
            <a:headEnd/>
            <a:tailEnd/>
          </a:ln>
        </p:spPr>
        <p:txBody>
          <a:bodyPr/>
          <a:lstStyle/>
          <a:p>
            <a:fld id="{66B28CDC-D1ED-44C7-BDB4-9D68B39A485A}" type="slidenum">
              <a:rPr lang="fr-FR" altLang="fr-FR"/>
              <a:pPr/>
              <a:t>4</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7652" name="Espace réservé du numéro de diapositive 3"/>
          <p:cNvSpPr>
            <a:spLocks noGrp="1"/>
          </p:cNvSpPr>
          <p:nvPr>
            <p:ph type="sldNum" sz="quarter" idx="5"/>
          </p:nvPr>
        </p:nvSpPr>
        <p:spPr bwMode="auto">
          <a:noFill/>
          <a:ln>
            <a:miter lim="800000"/>
            <a:headEnd/>
            <a:tailEnd/>
          </a:ln>
        </p:spPr>
        <p:txBody>
          <a:bodyPr/>
          <a:lstStyle/>
          <a:p>
            <a:fld id="{8EDC73C2-FB83-4A99-8B29-21EB0A6EFDFA}" type="slidenum">
              <a:rPr lang="fr-FR" altLang="fr-FR"/>
              <a:pPr/>
              <a:t>5</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96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fr-FR" smtClean="0"/>
          </a:p>
        </p:txBody>
      </p:sp>
      <p:sp>
        <p:nvSpPr>
          <p:cNvPr id="29700" name="Espace réservé du numéro de diapositive 3"/>
          <p:cNvSpPr>
            <a:spLocks noGrp="1"/>
          </p:cNvSpPr>
          <p:nvPr>
            <p:ph type="sldNum" sz="quarter" idx="5"/>
          </p:nvPr>
        </p:nvSpPr>
        <p:spPr bwMode="auto">
          <a:noFill/>
          <a:ln>
            <a:miter lim="800000"/>
            <a:headEnd/>
            <a:tailEnd/>
          </a:ln>
        </p:spPr>
        <p:txBody>
          <a:bodyPr/>
          <a:lstStyle/>
          <a:p>
            <a:fld id="{D3749C2F-D328-49D0-A015-FE0B2A6679A9}" type="slidenum">
              <a:rPr lang="fr-FR" altLang="fr-FR"/>
              <a:pPr/>
              <a:t>6</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fr-FR" dirty="0" smtClean="0"/>
          </a:p>
        </p:txBody>
      </p:sp>
      <p:sp>
        <p:nvSpPr>
          <p:cNvPr id="52228" name="Espace réservé du numéro de diapositive 3"/>
          <p:cNvSpPr>
            <a:spLocks noGrp="1"/>
          </p:cNvSpPr>
          <p:nvPr>
            <p:ph type="sldNum" sz="quarter" idx="5"/>
          </p:nvPr>
        </p:nvSpPr>
        <p:spPr bwMode="auto">
          <a:noFill/>
          <a:ln>
            <a:miter lim="800000"/>
            <a:headEnd/>
            <a:tailEnd/>
          </a:ln>
        </p:spPr>
        <p:txBody>
          <a:bodyPr/>
          <a:lstStyle/>
          <a:p>
            <a:fld id="{78AC5385-F6E9-4A8F-9B89-BD410C0E7F9E}" type="slidenum">
              <a:rPr lang="fr-FR" altLang="fr-FR"/>
              <a:pPr/>
              <a:t>7</a:t>
            </a:fld>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altLang="fr-FR" smtClean="0"/>
              <a:t>Dès la classe de seconde, un test de positionnement permet aux élèves d’identifier leurs acquis et leurs besoins en maîtrise de la langue française et en mathématiques. C’est la première étape de l’accompagnement personnalisé qui permet aux élèves de renforcer leurs compétences en mathématiques ainsi qu’en expression écrite et orale, compétence décisive dans les études supérieures et dans le monde professionnel. </a:t>
            </a:r>
          </a:p>
          <a:p>
            <a:r>
              <a:rPr lang="fr-FR" altLang="fr-FR" smtClean="0"/>
              <a:t>un temps dédié à l’aide aux choix d’orientation permet aux lycéens d’être accompagnés dans la conception de leur projet.</a:t>
            </a:r>
          </a:p>
          <a:p>
            <a:endParaRPr lang="fr-FR" altLang="fr-FR" smtClean="0"/>
          </a:p>
        </p:txBody>
      </p:sp>
      <p:sp>
        <p:nvSpPr>
          <p:cNvPr id="31748" name="Espace réservé du numéro de diapositive 3"/>
          <p:cNvSpPr>
            <a:spLocks noGrp="1"/>
          </p:cNvSpPr>
          <p:nvPr>
            <p:ph type="sldNum" sz="quarter" idx="5"/>
          </p:nvPr>
        </p:nvSpPr>
        <p:spPr bwMode="auto">
          <a:noFill/>
          <a:ln>
            <a:miter lim="800000"/>
            <a:headEnd/>
            <a:tailEnd/>
          </a:ln>
        </p:spPr>
        <p:txBody>
          <a:bodyPr/>
          <a:lstStyle/>
          <a:p>
            <a:fld id="{A0B5A908-BDB0-4A57-8544-D7D16BF6899F}" type="slidenum">
              <a:rPr lang="fr-FR" altLang="fr-FR"/>
              <a:pPr/>
              <a:t>8</a:t>
            </a:fld>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altLang="fr-FR" smtClean="0"/>
              <a:t>Comme pour tous les niveaux d’enseignement du lycée, ces horaires prévoient des enseignements communs dont un enseignement de </a:t>
            </a:r>
            <a:r>
              <a:rPr lang="fr-FR" altLang="fr-FR" b="1" smtClean="0"/>
              <a:t>sciences numériques et technologiques et un de SES. Ces deux disciplines sont pour la premières fois enseignées à l’ensemble des élèves de seconde. </a:t>
            </a:r>
          </a:p>
          <a:p>
            <a:endParaRPr lang="fr-FR" altLang="fr-FR" smtClean="0"/>
          </a:p>
          <a:p>
            <a:r>
              <a:rPr lang="fr-FR" altLang="fr-FR" smtClean="0"/>
              <a:t>Moins d’heures d’enseignements. </a:t>
            </a:r>
          </a:p>
          <a:p>
            <a:endParaRPr lang="fr-FR" altLang="fr-FR" smtClean="0"/>
          </a:p>
        </p:txBody>
      </p:sp>
      <p:sp>
        <p:nvSpPr>
          <p:cNvPr id="33796" name="Espace réservé du numéro de diapositive 3"/>
          <p:cNvSpPr>
            <a:spLocks noGrp="1"/>
          </p:cNvSpPr>
          <p:nvPr>
            <p:ph type="sldNum" sz="quarter" idx="5"/>
          </p:nvPr>
        </p:nvSpPr>
        <p:spPr bwMode="auto">
          <a:noFill/>
          <a:ln>
            <a:miter lim="800000"/>
            <a:headEnd/>
            <a:tailEnd/>
          </a:ln>
        </p:spPr>
        <p:txBody>
          <a:bodyPr/>
          <a:lstStyle/>
          <a:p>
            <a:fld id="{17980654-F4A4-49C3-AE7F-898EA707540B}" type="slidenum">
              <a:rPr lang="fr-FR" altLang="fr-FR"/>
              <a:pPr/>
              <a:t>9</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1" name="Rectangle à coins arrondis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2" name="Rectangle à coins arrondis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fr-FR" smtClean="0"/>
              <a:t>Cliquez pour modifier le style du titre</a:t>
            </a:r>
            <a:endParaRPr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17" name="Espace réservé de la date 27"/>
          <p:cNvSpPr>
            <a:spLocks noGrp="1"/>
          </p:cNvSpPr>
          <p:nvPr>
            <p:ph type="dt" sz="half" idx="10"/>
          </p:nvPr>
        </p:nvSpPr>
        <p:spPr>
          <a:xfrm>
            <a:off x="6705600" y="4206875"/>
            <a:ext cx="960438" cy="457200"/>
          </a:xfrm>
        </p:spPr>
        <p:txBody>
          <a:bodyPr/>
          <a:lstStyle>
            <a:lvl1pPr>
              <a:defRPr/>
            </a:lvl1pPr>
          </a:lstStyle>
          <a:p>
            <a:pPr>
              <a:defRPr/>
            </a:pPr>
            <a:fld id="{8C01E40A-9DB3-440A-8F7F-0618F800D17F}" type="datetimeFigureOut">
              <a:rPr lang="fr-FR"/>
              <a:pPr>
                <a:defRPr/>
              </a:pPr>
              <a:t>04/02/2019</a:t>
            </a:fld>
            <a:endParaRPr lang="fr-FR"/>
          </a:p>
        </p:txBody>
      </p:sp>
      <p:sp>
        <p:nvSpPr>
          <p:cNvPr id="18" name="Espace réservé du pied de page 16"/>
          <p:cNvSpPr>
            <a:spLocks noGrp="1"/>
          </p:cNvSpPr>
          <p:nvPr>
            <p:ph type="ftr" sz="quarter" idx="11"/>
          </p:nvPr>
        </p:nvSpPr>
        <p:spPr>
          <a:xfrm>
            <a:off x="5410200" y="4205288"/>
            <a:ext cx="1295400" cy="457200"/>
          </a:xfrm>
        </p:spPr>
        <p:txBody>
          <a:bodyPr/>
          <a:lstStyle>
            <a:lvl1pPr>
              <a:defRPr/>
            </a:lvl1pPr>
          </a:lstStyle>
          <a:p>
            <a:pPr>
              <a:defRPr/>
            </a:pPr>
            <a:endParaRPr lang="fr-FR"/>
          </a:p>
        </p:txBody>
      </p:sp>
      <p:sp>
        <p:nvSpPr>
          <p:cNvPr id="19" name="Espace réservé du numéro de diapositive 28"/>
          <p:cNvSpPr>
            <a:spLocks noGrp="1"/>
          </p:cNvSpPr>
          <p:nvPr>
            <p:ph type="sldNum" sz="quarter" idx="12"/>
          </p:nvPr>
        </p:nvSpPr>
        <p:spPr>
          <a:xfrm>
            <a:off x="8320088" y="1588"/>
            <a:ext cx="747712" cy="365125"/>
          </a:xfrm>
        </p:spPr>
        <p:txBody>
          <a:bodyPr/>
          <a:lstStyle>
            <a:lvl1pPr>
              <a:defRPr>
                <a:solidFill>
                  <a:schemeClr val="bg1"/>
                </a:solidFill>
              </a:defRPr>
            </a:lvl1pPr>
          </a:lstStyle>
          <a:p>
            <a:fld id="{D1A1528B-CEEF-43B8-B6E9-B6AB05E01A5F}" type="slidenum">
              <a:rPr lang="fr-FR" altLang="fr-FR"/>
              <a:pPr/>
              <a:t>‹N°›</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36B2FAFB-FDCA-4F16-96F3-F561AAED8791}" type="datetimeFigureOut">
              <a:rPr lang="fr-FR"/>
              <a:pPr>
                <a:defRPr/>
              </a:pPr>
              <a:t>04/02/2019</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fld id="{17286461-DA73-45BD-A0C7-BD7D04709DD7}" type="slidenum">
              <a:rPr lang="fr-FR" altLang="fr-FR"/>
              <a:pPr/>
              <a:t>‹N°›</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0AF78A9A-C866-4091-BF09-2375A9A9745F}" type="datetimeFigureOut">
              <a:rPr lang="fr-FR"/>
              <a:pPr>
                <a:defRPr/>
              </a:pPr>
              <a:t>04/02/2019</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fld id="{5F577A14-4F5F-4A67-9682-561C84D5BBC7}" type="slidenum">
              <a:rPr lang="fr-FR" altLang="fr-FR"/>
              <a:pPr/>
              <a:t>‹N°›</a:t>
            </a:fld>
            <a:endParaRPr lang="fr-FR"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5"/>
          <p:cNvSpPr>
            <a:spLocks noGrp="1"/>
          </p:cNvSpPr>
          <p:nvPr>
            <p:ph type="sldNum" sz="quarter" idx="14"/>
          </p:nvPr>
        </p:nvSpPr>
        <p:spPr/>
        <p:txBody>
          <a:bodyPr/>
          <a:lstStyle>
            <a:lvl1pPr>
              <a:defRPr/>
            </a:lvl1pPr>
          </a:lstStyle>
          <a:p>
            <a:fld id="{23A31939-710C-4490-AF8E-723A4C27BF65}" type="slidenum">
              <a:rPr lang="fr-FR" altLang="fr-FR"/>
              <a:pPr/>
              <a:t>‹N°›</a:t>
            </a:fld>
            <a:endParaRPr lang="fr-FR" alt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5"/>
          <p:cNvSpPr>
            <a:spLocks noGrp="1"/>
          </p:cNvSpPr>
          <p:nvPr>
            <p:ph type="sldNum" sz="quarter" idx="14"/>
          </p:nvPr>
        </p:nvSpPr>
        <p:spPr/>
        <p:txBody>
          <a:bodyPr/>
          <a:lstStyle>
            <a:lvl1pPr>
              <a:defRPr/>
            </a:lvl1pPr>
          </a:lstStyle>
          <a:p>
            <a:fld id="{B49D5C60-43FE-4023-A596-FC8B63140675}" type="slidenum">
              <a:rPr lang="fr-FR" altLang="fr-FR"/>
              <a:pPr/>
              <a:t>‹N°›</a:t>
            </a:fld>
            <a:endParaRPr lang="fr-FR" alt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5"/>
          <p:cNvSpPr>
            <a:spLocks noGrp="1"/>
          </p:cNvSpPr>
          <p:nvPr>
            <p:ph type="sldNum" sz="quarter" idx="10"/>
          </p:nvPr>
        </p:nvSpPr>
        <p:spPr/>
        <p:txBody>
          <a:bodyPr/>
          <a:lstStyle>
            <a:lvl1pPr>
              <a:defRPr/>
            </a:lvl1pPr>
          </a:lstStyle>
          <a:p>
            <a:fld id="{F3B21E9C-7315-4B1F-9694-BD198F0EC840}" type="slidenum">
              <a:rPr lang="fr-FR" altLang="fr-FR"/>
              <a:pPr/>
              <a:t>‹N°›</a:t>
            </a:fld>
            <a:endParaRPr lang="fr-FR" alt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p:nvPr>
        </p:nvSpPr>
        <p:spPr>
          <a:xfrm>
            <a:off x="804863" y="1469378"/>
            <a:ext cx="7881937" cy="4397375"/>
          </a:xfrm>
        </p:spPr>
        <p:txBody>
          <a:bodyPr/>
          <a:lstStyle>
            <a:lvl1pPr>
              <a:buClr>
                <a:srgbClr val="43A5C1"/>
              </a:buClr>
              <a:defRPr>
                <a:solidFill>
                  <a:srgbClr val="000000"/>
                </a:solidFill>
              </a:defRPr>
            </a:lvl1pPr>
          </a:lstStyle>
          <a:p>
            <a:pPr lvl="0"/>
            <a:r>
              <a:rPr lang="fr-FR" smtClean="0"/>
              <a:t>Modifiez les styles du texte du masque</a:t>
            </a:r>
          </a:p>
        </p:txBody>
      </p:sp>
      <p:sp>
        <p:nvSpPr>
          <p:cNvPr id="4" name="Espace réservé du numéro de diapositive 5"/>
          <p:cNvSpPr>
            <a:spLocks noGrp="1"/>
          </p:cNvSpPr>
          <p:nvPr>
            <p:ph type="sldNum" sz="quarter" idx="14"/>
          </p:nvPr>
        </p:nvSpPr>
        <p:spPr/>
        <p:txBody>
          <a:bodyPr/>
          <a:lstStyle>
            <a:lvl1pPr>
              <a:defRPr/>
            </a:lvl1pPr>
          </a:lstStyle>
          <a:p>
            <a:fld id="{C815D6EA-8B82-402C-902E-C1FD57636CA0}" type="slidenum">
              <a:rPr lang="fr-FR" altLang="fr-FR"/>
              <a:pPr/>
              <a:t>‹N°›</a:t>
            </a:fld>
            <a:endParaRPr lang="fr-FR" alt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u numéro de diapositive 5"/>
          <p:cNvSpPr>
            <a:spLocks noGrp="1"/>
          </p:cNvSpPr>
          <p:nvPr>
            <p:ph type="sldNum" sz="quarter" idx="10"/>
          </p:nvPr>
        </p:nvSpPr>
        <p:spPr/>
        <p:txBody>
          <a:bodyPr/>
          <a:lstStyle>
            <a:lvl1pPr>
              <a:defRPr/>
            </a:lvl1pPr>
          </a:lstStyle>
          <a:p>
            <a:fld id="{ADD4BC46-9C35-44B6-97B6-86D52744CBBE}" type="slidenum">
              <a:rPr lang="fr-FR" altLang="fr-FR"/>
              <a:pPr/>
              <a:t>‹N°›</a:t>
            </a:fld>
            <a:endParaRPr lang="fr-FR" alt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endParaRPr lang="fr-FR"/>
          </a:p>
        </p:txBody>
      </p:sp>
      <p:sp>
        <p:nvSpPr>
          <p:cNvPr id="4" name="Rectangle 5"/>
          <p:cNvSpPr>
            <a:spLocks noGrp="1" noChangeArrowheads="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fr-FR"/>
          </a:p>
        </p:txBody>
      </p:sp>
      <p:sp>
        <p:nvSpPr>
          <p:cNvPr id="5" name="Rectangle 6"/>
          <p:cNvSpPr>
            <a:spLocks noGrp="1" noChangeArrowheads="1"/>
          </p:cNvSpPr>
          <p:nvPr>
            <p:ph type="sldNum" sz="quarter" idx="12"/>
          </p:nvPr>
        </p:nvSpPr>
        <p:spPr/>
        <p:txBody>
          <a:bodyPr/>
          <a:lstStyle>
            <a:lvl1pPr>
              <a:defRPr/>
            </a:lvl1pPr>
          </a:lstStyle>
          <a:p>
            <a:fld id="{053B309A-D602-4A65-9765-C6EF2F523A71}" type="slidenum">
              <a:rPr lang="fr-FR" altLang="fr-FR"/>
              <a:pPr/>
              <a:t>‹N°›</a:t>
            </a:fld>
            <a:endParaRPr lang="fr-FR" alt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cstate="print"/>
          <a:srcRect/>
          <a:stretch>
            <a:fillRect/>
          </a:stretch>
        </p:blipFill>
        <p:spPr bwMode="auto">
          <a:xfrm>
            <a:off x="0" y="0"/>
            <a:ext cx="9169400" cy="6858000"/>
          </a:xfrm>
          <a:prstGeom prst="rect">
            <a:avLst/>
          </a:prstGeom>
          <a:noFill/>
          <a:ln w="9525">
            <a:noFill/>
            <a:miter lim="800000"/>
            <a:headEnd/>
            <a:tailEnd/>
          </a:ln>
        </p:spPr>
      </p:pic>
      <p:sp>
        <p:nvSpPr>
          <p:cNvPr id="2" name="Titre 1"/>
          <p:cNvSpPr>
            <a:spLocks noGrp="1"/>
          </p:cNvSpPr>
          <p:nvPr>
            <p:ph type="ctrTitle"/>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smtClean="0"/>
              <a:t>Modifiez le style du titre</a:t>
            </a:r>
            <a:endParaRPr lang="fr-FR" dirty="0"/>
          </a:p>
        </p:txBody>
      </p:sp>
      <p:sp>
        <p:nvSpPr>
          <p:cNvPr id="3" name="Sous-titre 2"/>
          <p:cNvSpPr>
            <a:spLocks noGrp="1"/>
          </p:cNvSpPr>
          <p:nvPr>
            <p:ph type="subTitle" idx="1"/>
          </p:nvPr>
        </p:nvSpPr>
        <p:spPr>
          <a:xfrm>
            <a:off x="3090594" y="3716042"/>
            <a:ext cx="5826983"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pic>
        <p:nvPicPr>
          <p:cNvPr id="3" name="Image 8"/>
          <p:cNvPicPr>
            <a:picLocks noChangeAspect="1"/>
          </p:cNvPicPr>
          <p:nvPr userDrawn="1"/>
        </p:nvPicPr>
        <p:blipFill>
          <a:blip r:embed="rId2" cstate="print"/>
          <a:srcRect/>
          <a:stretch>
            <a:fillRect/>
          </a:stretch>
        </p:blipFill>
        <p:spPr bwMode="auto">
          <a:xfrm>
            <a:off x="-20638" y="-20638"/>
            <a:ext cx="9182101" cy="6878638"/>
          </a:xfrm>
          <a:prstGeom prst="rect">
            <a:avLst/>
          </a:prstGeom>
          <a:noFill/>
          <a:ln w="9525">
            <a:noFill/>
            <a:miter lim="800000"/>
            <a:headEnd/>
            <a:tailEnd/>
          </a:ln>
        </p:spPr>
      </p:pic>
      <p:sp>
        <p:nvSpPr>
          <p:cNvPr id="4" name="Espace réservé du pied de page 4"/>
          <p:cNvSpPr txBox="1">
            <a:spLocks/>
          </p:cNvSpPr>
          <p:nvPr userDrawn="1"/>
        </p:nvSpPr>
        <p:spPr>
          <a:xfrm>
            <a:off x="2374900" y="6034088"/>
            <a:ext cx="4619625" cy="677862"/>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defRPr/>
            </a:pPr>
            <a:endParaRPr lang="fr-FR" dirty="0">
              <a:solidFill>
                <a:srgbClr val="1B8ED9"/>
              </a:solidFill>
            </a:endParaRPr>
          </a:p>
          <a:p>
            <a:pPr>
              <a:lnSpc>
                <a:spcPts val="1320"/>
              </a:lnSpc>
              <a:defRPr/>
            </a:pPr>
            <a:endParaRPr lang="fr-FR" dirty="0">
              <a:solidFill>
                <a:schemeClr val="tx1">
                  <a:lumMod val="75000"/>
                  <a:lumOff val="25000"/>
                </a:schemeClr>
              </a:solidFill>
            </a:endParaRPr>
          </a:p>
          <a:p>
            <a:pPr>
              <a:defRPr/>
            </a:pPr>
            <a:endParaRPr lang="fr-FR" dirty="0"/>
          </a:p>
        </p:txBody>
      </p:sp>
      <p:pic>
        <p:nvPicPr>
          <p:cNvPr id="5" name="Image 10"/>
          <p:cNvPicPr>
            <a:picLocks noChangeAspect="1"/>
          </p:cNvPicPr>
          <p:nvPr userDrawn="1"/>
        </p:nvPicPr>
        <p:blipFill>
          <a:blip r:embed="rId3" cstate="print"/>
          <a:srcRect/>
          <a:stretch>
            <a:fillRect/>
          </a:stretch>
        </p:blipFill>
        <p:spPr bwMode="auto">
          <a:xfrm>
            <a:off x="804863" y="6223000"/>
            <a:ext cx="1241425" cy="384175"/>
          </a:xfrm>
          <a:prstGeom prst="rect">
            <a:avLst/>
          </a:prstGeom>
          <a:noFill/>
          <a:ln w="9525">
            <a:noFill/>
            <a:miter lim="800000"/>
            <a:headEnd/>
            <a:tailEnd/>
          </a:ln>
        </p:spPr>
      </p:pic>
      <p:pic>
        <p:nvPicPr>
          <p:cNvPr id="6" name="Image 12"/>
          <p:cNvPicPr>
            <a:picLocks noChangeAspect="1"/>
          </p:cNvPicPr>
          <p:nvPr userDrawn="1"/>
        </p:nvPicPr>
        <p:blipFill>
          <a:blip r:embed="rId4" cstate="print"/>
          <a:srcRect/>
          <a:stretch>
            <a:fillRect/>
          </a:stretch>
        </p:blipFill>
        <p:spPr bwMode="auto">
          <a:xfrm>
            <a:off x="3725863" y="2327275"/>
            <a:ext cx="1689100" cy="563563"/>
          </a:xfrm>
          <a:prstGeom prst="rect">
            <a:avLst/>
          </a:prstGeom>
          <a:noFill/>
          <a:ln w="9525">
            <a:noFill/>
            <a:miter lim="800000"/>
            <a:headEnd/>
            <a:tailEnd/>
          </a:ln>
        </p:spPr>
      </p:pic>
      <p:sp>
        <p:nvSpPr>
          <p:cNvPr id="2" name="Titre 1"/>
          <p:cNvSpPr>
            <a:spLocks noGrp="1"/>
          </p:cNvSpPr>
          <p:nvPr>
            <p:ph type="title"/>
          </p:nvPr>
        </p:nvSpPr>
        <p:spPr>
          <a:xfrm>
            <a:off x="1097486" y="3901509"/>
            <a:ext cx="5897726" cy="2108160"/>
          </a:xfrm>
        </p:spPr>
        <p:txBody>
          <a:bodyPr anchor="t">
            <a:normAutofit/>
          </a:bodyPr>
          <a:lstStyle>
            <a:lvl1pPr>
              <a:defRPr sz="1200" b="0" i="0" baseline="0">
                <a:latin typeface="Arial" charset="0"/>
                <a:ea typeface="Arial" charset="0"/>
                <a:cs typeface="Arial" charset="0"/>
              </a:defRPr>
            </a:lvl1pPr>
          </a:lstStyle>
          <a:p>
            <a:r>
              <a:rPr lang="fr-FR" smtClean="0"/>
              <a:t>Modifiez le style du titre</a:t>
            </a:r>
            <a:endParaRPr lang="fr-FR" dirty="0"/>
          </a:p>
        </p:txBody>
      </p:sp>
      <p:sp>
        <p:nvSpPr>
          <p:cNvPr id="7" name="Espace réservé du numéro de diapositive 4"/>
          <p:cNvSpPr>
            <a:spLocks noGrp="1"/>
          </p:cNvSpPr>
          <p:nvPr>
            <p:ph type="sldNum" sz="quarter" idx="10"/>
          </p:nvPr>
        </p:nvSpPr>
        <p:spPr/>
        <p:txBody>
          <a:bodyPr/>
          <a:lstStyle>
            <a:lvl1pPr>
              <a:defRPr/>
            </a:lvl1pPr>
          </a:lstStyle>
          <a:p>
            <a:fld id="{0BB4AB59-5E18-4CCF-8660-14D5E39A4238}" type="slidenum">
              <a:rPr lang="fr-FR" altLang="fr-FR"/>
              <a:pPr/>
              <a:t>‹N°›</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0DE3CE7C-AE08-461C-991F-9C5A0B01FDED}" type="datetimeFigureOut">
              <a:rPr lang="fr-FR"/>
              <a:pPr>
                <a:defRPr/>
              </a:pPr>
              <a:t>04/02/2019</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fld id="{F9732654-21D8-45B9-86BF-28D8E3F94576}" type="slidenum">
              <a:rPr lang="fr-FR" altLang="fr-FR"/>
              <a:pPr/>
              <a:t>‹N°›</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13"/>
          <p:cNvSpPr>
            <a:spLocks noGrp="1"/>
          </p:cNvSpPr>
          <p:nvPr>
            <p:ph type="dt" sz="half" idx="10"/>
          </p:nvPr>
        </p:nvSpPr>
        <p:spPr/>
        <p:txBody>
          <a:bodyPr/>
          <a:lstStyle>
            <a:lvl1pPr>
              <a:defRPr/>
            </a:lvl1pPr>
          </a:lstStyle>
          <a:p>
            <a:pPr>
              <a:defRPr/>
            </a:pPr>
            <a:fld id="{B660D7A7-9F9A-48ED-8AC1-41DE14A0F433}" type="datetimeFigureOut">
              <a:rPr lang="fr-FR"/>
              <a:pPr>
                <a:defRPr/>
              </a:pPr>
              <a:t>04/02/2019</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fld id="{692DB3DA-FBE3-4147-BEC8-4470751C0127}" type="slidenum">
              <a:rPr lang="fr-FR" altLang="fr-FR"/>
              <a:pPr/>
              <a:t>‹N°›</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FD3D6E39-095C-4481-9A40-DC2BD7D26F6F}" type="datetimeFigureOut">
              <a:rPr lang="fr-FR"/>
              <a:pPr>
                <a:defRPr/>
              </a:pPr>
              <a:t>04/02/2019</a:t>
            </a:fld>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fld id="{1D9FD4FC-3BF1-4D35-BFF6-70FBD7CC228B}" type="slidenum">
              <a:rPr lang="fr-FR" altLang="fr-FR"/>
              <a:pPr/>
              <a:t>‹N°›</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lstStyle>
            <a:lvl1pPr>
              <a:defRPr sz="4000" b="0" i="0" cap="none" baseline="0"/>
            </a:lvl1pPr>
          </a:lstStyle>
          <a:p>
            <a:r>
              <a:rPr lang="fr-FR" smtClean="0"/>
              <a:t>Cliquez pour modifier le style du titre</a:t>
            </a:r>
            <a:endParaRPr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25"/>
          <p:cNvSpPr>
            <a:spLocks noGrp="1"/>
          </p:cNvSpPr>
          <p:nvPr>
            <p:ph type="dt" sz="half" idx="10"/>
          </p:nvPr>
        </p:nvSpPr>
        <p:spPr/>
        <p:txBody>
          <a:bodyPr rtlCol="0"/>
          <a:lstStyle>
            <a:lvl1pPr>
              <a:defRPr/>
            </a:lvl1pPr>
          </a:lstStyle>
          <a:p>
            <a:pPr>
              <a:defRPr/>
            </a:pPr>
            <a:fld id="{43C40EF0-2804-4F9D-BAFF-68B2E068981F}" type="datetimeFigureOut">
              <a:rPr lang="fr-FR"/>
              <a:pPr>
                <a:defRPr/>
              </a:pPr>
              <a:t>04/02/2019</a:t>
            </a:fld>
            <a:endParaRPr lang="fr-FR"/>
          </a:p>
        </p:txBody>
      </p:sp>
      <p:sp>
        <p:nvSpPr>
          <p:cNvPr id="8" name="Espace réservé du numéro de diapositive 26"/>
          <p:cNvSpPr>
            <a:spLocks noGrp="1"/>
          </p:cNvSpPr>
          <p:nvPr>
            <p:ph type="sldNum" sz="quarter" idx="11"/>
          </p:nvPr>
        </p:nvSpPr>
        <p:spPr/>
        <p:txBody>
          <a:bodyPr/>
          <a:lstStyle>
            <a:lvl1pPr>
              <a:defRPr/>
            </a:lvl1pPr>
          </a:lstStyle>
          <a:p>
            <a:fld id="{70517E17-D59C-4322-8007-3739EA15BA11}" type="slidenum">
              <a:rPr lang="fr-FR" altLang="fr-FR"/>
              <a:pPr/>
              <a:t>‹N°›</a:t>
            </a:fld>
            <a:endParaRPr lang="fr-FR" altLang="fr-FR"/>
          </a:p>
        </p:txBody>
      </p:sp>
      <p:sp>
        <p:nvSpPr>
          <p:cNvPr id="9" name="Espace réservé du pied de page 27"/>
          <p:cNvSpPr>
            <a:spLocks noGrp="1"/>
          </p:cNvSpPr>
          <p:nvPr>
            <p:ph type="ftr" sz="quarter" idx="12"/>
          </p:nvPr>
        </p:nvSpPr>
        <p:spPr/>
        <p:txBody>
          <a:bodyPr rtlCol="0"/>
          <a:lstStyle>
            <a:lvl1pPr>
              <a:defRPr/>
            </a:lvl1pPr>
          </a:lstStyle>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lstStyle>
            <a:lvl1pPr>
              <a:defRPr sz="4000">
                <a:solidFill>
                  <a:schemeClr val="tx2"/>
                </a:solidFill>
              </a:defRPr>
            </a:lvl1pPr>
          </a:lstStyle>
          <a:p>
            <a:r>
              <a:rPr lang="fr-FR" smtClean="0"/>
              <a:t>Cliquez pour modifier le style du titre</a:t>
            </a:r>
            <a:endParaRPr lang="en-US"/>
          </a:p>
        </p:txBody>
      </p:sp>
      <p:sp>
        <p:nvSpPr>
          <p:cNvPr id="3" name="Espace réservé de la date 2"/>
          <p:cNvSpPr>
            <a:spLocks noGrp="1"/>
          </p:cNvSpPr>
          <p:nvPr>
            <p:ph type="dt" sz="half" idx="10"/>
          </p:nvPr>
        </p:nvSpPr>
        <p:spPr>
          <a:xfrm>
            <a:off x="6583363" y="612775"/>
            <a:ext cx="957262" cy="457200"/>
          </a:xfrm>
        </p:spPr>
        <p:txBody>
          <a:bodyPr/>
          <a:lstStyle>
            <a:lvl1pPr>
              <a:defRPr/>
            </a:lvl1pPr>
          </a:lstStyle>
          <a:p>
            <a:pPr>
              <a:defRPr/>
            </a:pPr>
            <a:fld id="{FDF4DBAE-50B8-4918-A418-3C3BDBD2D9F0}" type="datetimeFigureOut">
              <a:rPr lang="fr-FR"/>
              <a:pPr>
                <a:defRPr/>
              </a:pPr>
              <a:t>04/02/2019</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fld id="{3CAC2C62-601B-41C5-8167-38D60E243F98}" type="slidenum">
              <a:rPr lang="fr-FR" altLang="fr-FR"/>
              <a:pPr/>
              <a:t>‹N°›</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B757FD1F-27D7-499E-A9D7-3A4C17CA6132}" type="datetimeFigureOut">
              <a:rPr lang="fr-FR"/>
              <a:pPr>
                <a:defRPr/>
              </a:pPr>
              <a:t>04/02/2019</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fld id="{E221970B-A589-479A-B587-1D43A8451207}" type="slidenum">
              <a:rPr lang="fr-FR" altLang="fr-FR"/>
              <a:pPr/>
              <a:t>‹N°›</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lang="fr-FR" smtClean="0"/>
              <a:t>Cliquez pour modifier le style du titre</a:t>
            </a:r>
            <a:endParaRPr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987FB020-1BD6-466F-B205-92A903DD1077}" type="datetimeFigureOut">
              <a:rPr lang="fr-FR"/>
              <a:pPr>
                <a:defRPr/>
              </a:pPr>
              <a:t>04/02/2019</a:t>
            </a:fld>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fld id="{863C7AF2-F438-4911-A650-043BAB265322}" type="slidenum">
              <a:rPr lang="fr-FR" altLang="fr-FR"/>
              <a:pPr/>
              <a:t>‹N°›</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fr-FR" smtClean="0"/>
              <a:t>Cliquez pour modifier les styles du texte du masque</a:t>
            </a:r>
          </a:p>
        </p:txBody>
      </p:sp>
      <p:sp>
        <p:nvSpPr>
          <p:cNvPr id="5" name="Espace réservé de la date 13"/>
          <p:cNvSpPr>
            <a:spLocks noGrp="1"/>
          </p:cNvSpPr>
          <p:nvPr>
            <p:ph type="dt" sz="half" idx="10"/>
          </p:nvPr>
        </p:nvSpPr>
        <p:spPr/>
        <p:txBody>
          <a:bodyPr/>
          <a:lstStyle>
            <a:lvl1pPr>
              <a:defRPr/>
            </a:lvl1pPr>
          </a:lstStyle>
          <a:p>
            <a:pPr>
              <a:defRPr/>
            </a:pPr>
            <a:fld id="{77F5E959-FC42-426A-99CE-B8BD5F16691A}" type="datetimeFigureOut">
              <a:rPr lang="fr-FR"/>
              <a:pPr>
                <a:defRPr/>
              </a:pPr>
              <a:t>04/02/2019</a:t>
            </a:fld>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fld id="{0A4D1E61-E845-4CD8-BD53-AE7BEEEC46F5}" type="slidenum">
              <a:rPr lang="fr-FR" altLang="fr-FR"/>
              <a:pPr/>
              <a:t>‹N°›</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33" name="Rectangle à coins arrondis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34" name="Rectangle à coins arrondis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39" name="Espace réservé du titre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endParaRPr lang="en-US" altLang="fr-FR" smtClean="0"/>
          </a:p>
        </p:txBody>
      </p:sp>
      <p:sp>
        <p:nvSpPr>
          <p:cNvPr id="1040" name="Espace réservé du texte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4" name="Espace réservé de la date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4154ADFB-5A94-417F-A33C-EB62858672A4}" type="datetimeFigureOut">
              <a:rPr lang="fr-FR"/>
              <a:pPr>
                <a:defRPr/>
              </a:pPr>
              <a:t>04/02/2019</a:t>
            </a:fld>
            <a:endParaRPr lang="fr-FR"/>
          </a:p>
        </p:txBody>
      </p:sp>
      <p:sp>
        <p:nvSpPr>
          <p:cNvPr id="3" name="Espace réservé du pied de page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fr-FR"/>
          </a:p>
        </p:txBody>
      </p:sp>
      <p:sp>
        <p:nvSpPr>
          <p:cNvPr id="23" name="Espace réservé du numéro de diapositive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latin typeface="Georgia" pitchFamily="18" charset="0"/>
              </a:defRPr>
            </a:lvl1pPr>
          </a:lstStyle>
          <a:p>
            <a:fld id="{328BCC1C-285C-44E4-98E2-F71CC54F22F6}"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4095" r:id="rId1"/>
    <p:sldLayoutId id="2147484083" r:id="rId2"/>
    <p:sldLayoutId id="2147484084" r:id="rId3"/>
    <p:sldLayoutId id="2147484085" r:id="rId4"/>
    <p:sldLayoutId id="2147484096" r:id="rId5"/>
    <p:sldLayoutId id="2147484097" r:id="rId6"/>
    <p:sldLayoutId id="2147484086" r:id="rId7"/>
    <p:sldLayoutId id="2147484087" r:id="rId8"/>
    <p:sldLayoutId id="2147484088" r:id="rId9"/>
    <p:sldLayoutId id="2147484089" r:id="rId10"/>
    <p:sldLayoutId id="2147484090" r:id="rId11"/>
    <p:sldLayoutId id="2147484098"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9BBB59"/>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9BBB59"/>
        </a:buClr>
        <a:buFont typeface="Georgia" pitchFamily="18" charset="0"/>
        <a:buChar char="▫"/>
        <a:defRPr sz="2000" kern="1200">
          <a:solidFill>
            <a:srgbClr val="9BBB5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4863" y="182563"/>
            <a:ext cx="7881937" cy="1287462"/>
          </a:xfrm>
          <a:prstGeom prst="rect">
            <a:avLst/>
          </a:prstGeom>
        </p:spPr>
        <p:txBody>
          <a:bodyPr vert="horz" lIns="91440" tIns="45720" rIns="91440" bIns="45720" rtlCol="0" anchor="ctr">
            <a:normAutofit/>
          </a:bodyPr>
          <a:lstStyle/>
          <a:p>
            <a:r>
              <a:rPr lang="fr-FR" dirty="0"/>
              <a:t>Cliquez et modifiez le titre</a:t>
            </a:r>
          </a:p>
        </p:txBody>
      </p:sp>
      <p:sp>
        <p:nvSpPr>
          <p:cNvPr id="2051" name="Espace réservé du texte 2"/>
          <p:cNvSpPr>
            <a:spLocks noGrp="1"/>
          </p:cNvSpPr>
          <p:nvPr>
            <p:ph type="body" idx="1"/>
          </p:nvPr>
        </p:nvSpPr>
        <p:spPr bwMode="auto">
          <a:xfrm>
            <a:off x="804863" y="1476375"/>
            <a:ext cx="788193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 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6" name="Espace réservé du numéro de diapositive 5"/>
          <p:cNvSpPr>
            <a:spLocks noGrp="1"/>
          </p:cNvSpPr>
          <p:nvPr>
            <p:ph type="sldNum" sz="quarter" idx="4"/>
          </p:nvPr>
        </p:nvSpPr>
        <p:spPr>
          <a:xfrm>
            <a:off x="8150225" y="6391275"/>
            <a:ext cx="4508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1">
                <a:solidFill>
                  <a:srgbClr val="404040"/>
                </a:solidFill>
              </a:defRPr>
            </a:lvl1pPr>
          </a:lstStyle>
          <a:p>
            <a:fld id="{A09E2C28-1A7F-43B0-9DC8-16E76DD8C4A9}" type="slidenum">
              <a:rPr lang="fr-FR" altLang="fr-FR"/>
              <a:pPr/>
              <a:t>‹N°›</a:t>
            </a:fld>
            <a:endParaRPr lang="fr-FR" altLang="fr-FR"/>
          </a:p>
        </p:txBody>
      </p:sp>
      <p:sp>
        <p:nvSpPr>
          <p:cNvPr id="14" name="Espace réservé du pied de page 4"/>
          <p:cNvSpPr txBox="1">
            <a:spLocks/>
          </p:cNvSpPr>
          <p:nvPr userDrawn="1"/>
        </p:nvSpPr>
        <p:spPr>
          <a:xfrm>
            <a:off x="2368550" y="6146800"/>
            <a:ext cx="3544888"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defRPr/>
            </a:pPr>
            <a:endParaRPr lang="fr-FR" sz="900" dirty="0">
              <a:solidFill>
                <a:schemeClr val="tx1">
                  <a:lumMod val="75000"/>
                  <a:lumOff val="25000"/>
                </a:schemeClr>
              </a:solidFill>
              <a:latin typeface="Arial" charset="0"/>
              <a:ea typeface="Arial" charset="0"/>
              <a:cs typeface="Arial" charset="0"/>
            </a:endParaRPr>
          </a:p>
          <a:p>
            <a:pPr>
              <a:lnSpc>
                <a:spcPts val="1320"/>
              </a:lnSpc>
              <a:defRPr/>
            </a:pPr>
            <a:r>
              <a:rPr lang="fr-FR" sz="900" dirty="0" smtClean="0">
                <a:solidFill>
                  <a:schemeClr val="tx1">
                    <a:lumMod val="75000"/>
                    <a:lumOff val="25000"/>
                  </a:schemeClr>
                </a:solidFill>
                <a:latin typeface="Arial" charset="0"/>
                <a:ea typeface="Arial" charset="0"/>
                <a:cs typeface="Arial" charset="0"/>
              </a:rPr>
              <a:t>La transformation de la voie professionnelle</a:t>
            </a:r>
            <a:endParaRPr lang="fr-FR" sz="900" dirty="0">
              <a:solidFill>
                <a:schemeClr val="tx1">
                  <a:lumMod val="75000"/>
                  <a:lumOff val="25000"/>
                </a:schemeClr>
              </a:solidFill>
              <a:latin typeface="Arial" charset="0"/>
              <a:ea typeface="Arial" charset="0"/>
              <a:cs typeface="Arial" charset="0"/>
            </a:endParaRPr>
          </a:p>
        </p:txBody>
      </p:sp>
      <p:sp>
        <p:nvSpPr>
          <p:cNvPr id="15" name="Espace réservé du pied de page 4"/>
          <p:cNvSpPr txBox="1">
            <a:spLocks/>
          </p:cNvSpPr>
          <p:nvPr userDrawn="1"/>
        </p:nvSpPr>
        <p:spPr>
          <a:xfrm>
            <a:off x="6989763" y="63912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a:solidFill>
                <a:srgbClr val="1B8ED9"/>
              </a:solidFill>
            </a:endParaRPr>
          </a:p>
          <a:p>
            <a:pPr>
              <a:lnSpc>
                <a:spcPts val="1320"/>
              </a:lnSpc>
              <a:defRPr/>
            </a:pPr>
            <a:r>
              <a:rPr lang="fr-FR" sz="900" dirty="0" smtClean="0">
                <a:solidFill>
                  <a:schemeClr val="tx1">
                    <a:lumMod val="75000"/>
                    <a:lumOff val="25000"/>
                  </a:schemeClr>
                </a:solidFill>
                <a:latin typeface="Arial" charset="0"/>
                <a:ea typeface="Arial" charset="0"/>
                <a:cs typeface="Arial" charset="0"/>
              </a:rPr>
              <a:t>Août 2018</a:t>
            </a:r>
            <a:endParaRPr lang="fr-FR" sz="900" dirty="0">
              <a:solidFill>
                <a:schemeClr val="tx1">
                  <a:lumMod val="75000"/>
                  <a:lumOff val="25000"/>
                </a:schemeClr>
              </a:solidFill>
              <a:latin typeface="Arial" charset="0"/>
              <a:ea typeface="Arial" charset="0"/>
              <a:cs typeface="Arial" charset="0"/>
            </a:endParaRPr>
          </a:p>
          <a:p>
            <a:pPr>
              <a:defRPr/>
            </a:pPr>
            <a:endParaRPr lang="fr-FR" dirty="0"/>
          </a:p>
        </p:txBody>
      </p:sp>
      <p:pic>
        <p:nvPicPr>
          <p:cNvPr id="2055" name="Image 4"/>
          <p:cNvPicPr>
            <a:picLocks noChangeAspect="1"/>
          </p:cNvPicPr>
          <p:nvPr userDrawn="1"/>
        </p:nvPicPr>
        <p:blipFill>
          <a:blip r:embed="rId7" cstate="print"/>
          <a:srcRect/>
          <a:stretch>
            <a:fillRect/>
          </a:stretch>
        </p:blipFill>
        <p:spPr bwMode="auto">
          <a:xfrm>
            <a:off x="804863" y="6310313"/>
            <a:ext cx="1241425" cy="384175"/>
          </a:xfrm>
          <a:prstGeom prst="rect">
            <a:avLst/>
          </a:prstGeom>
          <a:noFill/>
          <a:ln w="9525">
            <a:noFill/>
            <a:miter lim="800000"/>
            <a:headEnd/>
            <a:tailEnd/>
          </a:ln>
        </p:spPr>
      </p:pic>
      <p:pic>
        <p:nvPicPr>
          <p:cNvPr id="2056" name="Image 9"/>
          <p:cNvPicPr>
            <a:picLocks noChangeAspect="1"/>
          </p:cNvPicPr>
          <p:nvPr userDrawn="1"/>
        </p:nvPicPr>
        <p:blipFill>
          <a:blip r:embed="rId8" cstate="print"/>
          <a:srcRect/>
          <a:stretch>
            <a:fillRect/>
          </a:stretch>
        </p:blipFill>
        <p:spPr bwMode="auto">
          <a:xfrm>
            <a:off x="900113" y="176213"/>
            <a:ext cx="900112" cy="382587"/>
          </a:xfrm>
          <a:prstGeom prst="rect">
            <a:avLst/>
          </a:prstGeom>
          <a:noFill/>
          <a:ln w="9525">
            <a:noFill/>
            <a:miter lim="800000"/>
            <a:headEnd/>
            <a:tailEnd/>
          </a:ln>
        </p:spPr>
      </p:pic>
      <p:pic>
        <p:nvPicPr>
          <p:cNvPr id="2057" name="Image 11"/>
          <p:cNvPicPr>
            <a:picLocks noChangeAspect="1"/>
          </p:cNvPicPr>
          <p:nvPr userDrawn="1"/>
        </p:nvPicPr>
        <p:blipFill>
          <a:blip r:embed="rId9" cstate="print"/>
          <a:srcRect/>
          <a:stretch>
            <a:fillRect/>
          </a:stretch>
        </p:blipFill>
        <p:spPr bwMode="auto">
          <a:xfrm>
            <a:off x="5683250" y="6318250"/>
            <a:ext cx="1106488" cy="368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9" r:id="rId5"/>
  </p:sldLayoutIdLst>
  <p:hf hdr="0"/>
  <p:txStyles>
    <p:titleStyle>
      <a:lvl1pPr algn="l" defTabSz="457200" rtl="0" eaLnBrk="0" fontAlgn="base" hangingPunct="0">
        <a:spcBef>
          <a:spcPct val="0"/>
        </a:spcBef>
        <a:spcAft>
          <a:spcPct val="0"/>
        </a:spcAft>
        <a:defRPr sz="2500" b="1" kern="1200" cap="all">
          <a:solidFill>
            <a:srgbClr val="404040"/>
          </a:solidFill>
          <a:latin typeface="Arial Black" charset="0"/>
          <a:ea typeface="Arial Black" charset="0"/>
          <a:cs typeface="Arial Black" charset="0"/>
        </a:defRPr>
      </a:lvl1pPr>
      <a:lvl2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9pPr>
    </p:titleStyle>
    <p:bodyStyle>
      <a:lvl1pPr marL="177800" indent="-177800" algn="l" defTabSz="457200" rtl="0" eaLnBrk="0" fontAlgn="base" hangingPunct="0">
        <a:spcBef>
          <a:spcPct val="20000"/>
        </a:spcBef>
        <a:spcAft>
          <a:spcPct val="0"/>
        </a:spcAft>
        <a:buClr>
          <a:srgbClr val="43A5C1"/>
        </a:buClr>
        <a:buSzPct val="100000"/>
        <a:buFont typeface="Arial" pitchFamily="34" charset="0"/>
        <a:buChar char="■"/>
        <a:defRPr sz="3200" kern="1200">
          <a:solidFill>
            <a:srgbClr val="43A5C1"/>
          </a:solidFill>
          <a:latin typeface="Arial" charset="0"/>
          <a:ea typeface="Arial" charset="0"/>
          <a:cs typeface="Arial" charset="0"/>
        </a:defRPr>
      </a:lvl1pPr>
      <a:lvl2pPr marL="627063" indent="-169863" algn="l" defTabSz="457200" rtl="0" eaLnBrk="0" fontAlgn="base" hangingPunct="0">
        <a:spcBef>
          <a:spcPct val="20000"/>
        </a:spcBef>
        <a:spcAft>
          <a:spcPct val="0"/>
        </a:spcAft>
        <a:buClr>
          <a:srgbClr val="43A5C1"/>
        </a:buClr>
        <a:buFont typeface="Arial Italic"/>
        <a:buChar char="■"/>
        <a:defRPr sz="1300" kern="1200">
          <a:solidFill>
            <a:schemeClr val="tx1"/>
          </a:solidFill>
          <a:latin typeface="Arial" charset="0"/>
          <a:ea typeface="Arial" charset="0"/>
          <a:cs typeface="Arial" charset="0"/>
        </a:defRPr>
      </a:lvl2pPr>
      <a:lvl3pPr marL="627063" indent="287338" algn="l" defTabSz="457200" rtl="0" eaLnBrk="0" fontAlgn="base" hangingPunct="0">
        <a:spcBef>
          <a:spcPct val="20000"/>
        </a:spcBef>
        <a:spcAft>
          <a:spcPct val="0"/>
        </a:spcAft>
        <a:buClr>
          <a:srgbClr val="43A5C1"/>
        </a:buClr>
        <a:buFont typeface="Arial" pitchFamily="34" charset="0"/>
        <a:buChar char="•"/>
        <a:defRPr sz="1300" kern="1200">
          <a:solidFill>
            <a:schemeClr val="tx1"/>
          </a:solidFill>
          <a:latin typeface="Arial" charset="0"/>
          <a:ea typeface="Arial" charset="0"/>
          <a:cs typeface="Arial" charset="0"/>
        </a:defRPr>
      </a:lvl3pPr>
      <a:lvl4pPr marL="627063" indent="177800" algn="l" defTabSz="457200" rtl="0" eaLnBrk="0" fontAlgn="base" hangingPunct="0">
        <a:spcBef>
          <a:spcPct val="20000"/>
        </a:spcBef>
        <a:spcAft>
          <a:spcPct val="0"/>
        </a:spcAft>
        <a:buClr>
          <a:srgbClr val="43A5C1"/>
        </a:buClr>
        <a:buFont typeface="Arial" pitchFamily="34" charset="0"/>
        <a:buChar char="–"/>
        <a:defRPr sz="1100" kern="1200">
          <a:solidFill>
            <a:schemeClr val="tx1"/>
          </a:solidFill>
          <a:latin typeface="Arial" charset="0"/>
          <a:ea typeface="Arial" charset="0"/>
          <a:cs typeface="Arial" charset="0"/>
        </a:defRPr>
      </a:lvl4pPr>
      <a:lvl5pPr marL="806450" indent="1022350" algn="l" defTabSz="457200" rtl="0" eaLnBrk="0" fontAlgn="base" hangingPunct="0">
        <a:spcBef>
          <a:spcPct val="20000"/>
        </a:spcBef>
        <a:spcAft>
          <a:spcPct val="0"/>
        </a:spcAft>
        <a:buClr>
          <a:srgbClr val="43A5C1"/>
        </a:buClr>
        <a:buFont typeface="Arial" pitchFamily="34" charset="0"/>
        <a:buChar char="»"/>
        <a:defRPr sz="11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1096963" y="915988"/>
            <a:ext cx="7983537" cy="2549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ET MODIFIEZ </a:t>
            </a:r>
            <a:br>
              <a:rPr lang="fr-FR" altLang="fr-FR" smtClean="0"/>
            </a:br>
            <a:r>
              <a:rPr lang="fr-FR" altLang="fr-FR" smtClean="0"/>
              <a:t>LE TITRE</a:t>
            </a:r>
          </a:p>
        </p:txBody>
      </p:sp>
      <p:sp>
        <p:nvSpPr>
          <p:cNvPr id="3075" name="Espace réservé du texte 2"/>
          <p:cNvSpPr>
            <a:spLocks noGrp="1"/>
          </p:cNvSpPr>
          <p:nvPr>
            <p:ph type="body" idx="1"/>
          </p:nvPr>
        </p:nvSpPr>
        <p:spPr bwMode="auto">
          <a:xfrm>
            <a:off x="1096963" y="3465513"/>
            <a:ext cx="7589837" cy="124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a:t>
            </a:r>
            <a:br>
              <a:rPr lang="fr-FR" altLang="fr-FR" smtClean="0"/>
            </a:br>
            <a:r>
              <a:rPr lang="fr-FR" altLang="fr-FR" smtClean="0"/>
              <a:t>du masque</a:t>
            </a:r>
          </a:p>
        </p:txBody>
      </p:sp>
      <p:sp>
        <p:nvSpPr>
          <p:cNvPr id="6" name="Espace réservé du numéro de diapositive 5"/>
          <p:cNvSpPr>
            <a:spLocks noGrp="1"/>
          </p:cNvSpPr>
          <p:nvPr>
            <p:ph type="sldNum" sz="quarter" idx="4"/>
          </p:nvPr>
        </p:nvSpPr>
        <p:spPr>
          <a:xfrm>
            <a:off x="8197850" y="6391275"/>
            <a:ext cx="4032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404040"/>
                </a:solidFill>
                <a:latin typeface="Calibri" pitchFamily="34" charset="0"/>
              </a:defRPr>
            </a:lvl1pPr>
          </a:lstStyle>
          <a:p>
            <a:fld id="{6918D1DB-9A48-42D7-A31B-CC5716B3C879}" type="slidenum">
              <a:rPr lang="fr-FR" altLang="fr-FR"/>
              <a:pPr/>
              <a:t>‹N°›</a:t>
            </a:fld>
            <a:endParaRPr lang="fr-FR" altLang="fr-FR"/>
          </a:p>
        </p:txBody>
      </p:sp>
      <p:sp>
        <p:nvSpPr>
          <p:cNvPr id="12" name="Espace réservé du pied de page 4"/>
          <p:cNvSpPr txBox="1">
            <a:spLocks/>
          </p:cNvSpPr>
          <p:nvPr userDrawn="1"/>
        </p:nvSpPr>
        <p:spPr>
          <a:xfrm>
            <a:off x="2368550" y="6146800"/>
            <a:ext cx="4621213"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a:solidFill>
                <a:srgbClr val="1B8ED9"/>
              </a:solidFill>
            </a:endParaRPr>
          </a:p>
          <a:p>
            <a:pPr>
              <a:lnSpc>
                <a:spcPts val="1320"/>
              </a:lnSpc>
              <a:defRPr/>
            </a:pPr>
            <a:r>
              <a:rPr lang="fr-FR" dirty="0">
                <a:solidFill>
                  <a:srgbClr val="00919D"/>
                </a:solidFill>
              </a:rPr>
              <a:t/>
            </a:r>
            <a:br>
              <a:rPr lang="fr-FR" dirty="0">
                <a:solidFill>
                  <a:srgbClr val="00919D"/>
                </a:solidFill>
              </a:rPr>
            </a:br>
            <a:r>
              <a:rPr lang="fr-FR" dirty="0" smtClean="0">
                <a:solidFill>
                  <a:schemeClr val="tx1">
                    <a:lumMod val="75000"/>
                    <a:lumOff val="25000"/>
                  </a:schemeClr>
                </a:solidFill>
              </a:rPr>
              <a:t>la transformation de la voie professionnelle</a:t>
            </a:r>
            <a:endParaRPr lang="fr-FR" dirty="0">
              <a:solidFill>
                <a:schemeClr val="tx1">
                  <a:lumMod val="75000"/>
                  <a:lumOff val="25000"/>
                </a:schemeClr>
              </a:solidFill>
            </a:endParaRPr>
          </a:p>
          <a:p>
            <a:pPr>
              <a:defRPr/>
            </a:pPr>
            <a:endParaRPr lang="fr-FR" dirty="0"/>
          </a:p>
        </p:txBody>
      </p:sp>
      <p:sp>
        <p:nvSpPr>
          <p:cNvPr id="15" name="Espace réservé du pied de page 4"/>
          <p:cNvSpPr txBox="1">
            <a:spLocks/>
          </p:cNvSpPr>
          <p:nvPr userDrawn="1"/>
        </p:nvSpPr>
        <p:spPr>
          <a:xfrm>
            <a:off x="6989763" y="63912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a:solidFill>
                <a:srgbClr val="1B8ED9"/>
              </a:solidFill>
            </a:endParaRPr>
          </a:p>
          <a:p>
            <a:pPr>
              <a:lnSpc>
                <a:spcPts val="1320"/>
              </a:lnSpc>
              <a:defRPr/>
            </a:pPr>
            <a:r>
              <a:rPr lang="fr-FR" dirty="0" smtClean="0">
                <a:solidFill>
                  <a:schemeClr val="tx1">
                    <a:lumMod val="75000"/>
                    <a:lumOff val="25000"/>
                  </a:schemeClr>
                </a:solidFill>
              </a:rPr>
              <a:t>Août 2018</a:t>
            </a:r>
            <a:endParaRPr lang="fr-FR" dirty="0">
              <a:solidFill>
                <a:schemeClr val="tx1">
                  <a:lumMod val="75000"/>
                  <a:lumOff val="25000"/>
                </a:schemeClr>
              </a:solidFill>
            </a:endParaRPr>
          </a:p>
          <a:p>
            <a:pPr>
              <a:defRPr/>
            </a:pPr>
            <a:endParaRPr lang="fr-FR" dirty="0"/>
          </a:p>
        </p:txBody>
      </p:sp>
      <p:pic>
        <p:nvPicPr>
          <p:cNvPr id="3079" name="Image 7"/>
          <p:cNvPicPr>
            <a:picLocks noChangeAspect="1"/>
          </p:cNvPicPr>
          <p:nvPr userDrawn="1"/>
        </p:nvPicPr>
        <p:blipFill>
          <a:blip r:embed="rId4" cstate="print"/>
          <a:srcRect/>
          <a:stretch>
            <a:fillRect/>
          </a:stretch>
        </p:blipFill>
        <p:spPr bwMode="auto">
          <a:xfrm>
            <a:off x="804863" y="6310313"/>
            <a:ext cx="1241425"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0" r:id="rId1"/>
    <p:sldLayoutId id="2147484101" r:id="rId2"/>
  </p:sldLayoutIdLst>
  <p:hf hdr="0"/>
  <p:txStyles>
    <p:titleStyle>
      <a:lvl1pPr algn="l" defTabSz="457200" rtl="0" eaLnBrk="0" fontAlgn="base" hangingPunct="0">
        <a:spcBef>
          <a:spcPct val="0"/>
        </a:spcBef>
        <a:spcAft>
          <a:spcPct val="0"/>
        </a:spcAft>
        <a:defRPr sz="3600" b="1" kern="1200">
          <a:solidFill>
            <a:srgbClr val="404040"/>
          </a:solidFill>
          <a:latin typeface="Arial Black" charset="0"/>
          <a:ea typeface="Arial Black" charset="0"/>
          <a:cs typeface="Arial Black" charset="0"/>
        </a:defRPr>
      </a:lvl1pPr>
      <a:lvl2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rgbClr val="43A5C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eduscol.education.fr/cid133260/transformer-le-lycee-professionnel.htm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onisep.fr/Pres-de-chez-vous/Centre-Val-de-Loire/Orleans/Agenda-de-l-orientation/Journees-portes-ouvertes-de-l-enseignement-secondair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duscol.education.fr/cid126665/vers-bac-2021.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quandjepasselebac.education.fr/comprendre-le-nouveau-bac-en-5-mi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ctrTitle"/>
          </p:nvPr>
        </p:nvSpPr>
        <p:spPr>
          <a:xfrm>
            <a:off x="457200" y="2401888"/>
            <a:ext cx="8458200" cy="1470025"/>
          </a:xfrm>
        </p:spPr>
        <p:txBody>
          <a:bodyPr/>
          <a:lstStyle/>
          <a:p>
            <a:pPr eaLnBrk="1" hangingPunct="1"/>
            <a:r>
              <a:rPr lang="fr-FR" altLang="fr-FR" dirty="0" smtClean="0"/>
              <a:t>L’Orientation après la 3</a:t>
            </a:r>
            <a:r>
              <a:rPr lang="fr-FR" altLang="fr-FR" baseline="30000" dirty="0" smtClean="0"/>
              <a:t>ème</a:t>
            </a:r>
            <a:r>
              <a:rPr lang="fr-FR" altLang="fr-FR" dirty="0" smtClean="0"/>
              <a:t> </a:t>
            </a:r>
            <a:br>
              <a:rPr lang="fr-FR" altLang="fr-FR" dirty="0" smtClean="0"/>
            </a:br>
            <a:endParaRPr lang="fr-FR" altLang="fr-FR" dirty="0" smtClean="0"/>
          </a:p>
        </p:txBody>
      </p:sp>
      <p:sp>
        <p:nvSpPr>
          <p:cNvPr id="13315" name="Sous-titre 2"/>
          <p:cNvSpPr>
            <a:spLocks noGrp="1"/>
          </p:cNvSpPr>
          <p:nvPr>
            <p:ph type="subTitle" idx="1"/>
          </p:nvPr>
        </p:nvSpPr>
        <p:spPr>
          <a:xfrm>
            <a:off x="457200" y="3900488"/>
            <a:ext cx="4953000" cy="1752600"/>
          </a:xfrm>
        </p:spPr>
        <p:txBody>
          <a:bodyPr/>
          <a:lstStyle/>
          <a:p>
            <a:pPr marL="63500" eaLnBrk="1" hangingPunct="1"/>
            <a:r>
              <a:rPr lang="fr-FR" altLang="fr-FR" dirty="0" smtClean="0"/>
              <a:t>Vendredi 1</a:t>
            </a:r>
            <a:r>
              <a:rPr lang="fr-FR" altLang="fr-FR" baseline="30000" dirty="0" smtClean="0"/>
              <a:t>er</a:t>
            </a:r>
            <a:r>
              <a:rPr lang="fr-FR" altLang="fr-FR" dirty="0" smtClean="0"/>
              <a:t>  février 2019</a:t>
            </a:r>
          </a:p>
          <a:p>
            <a:pPr marL="63500" eaLnBrk="1" hangingPunct="1"/>
            <a:endParaRPr lang="fr-FR" altLang="fr-FR" dirty="0" smtClean="0"/>
          </a:p>
        </p:txBody>
      </p:sp>
      <p:pic>
        <p:nvPicPr>
          <p:cNvPr id="13316" name="Picture 6"/>
          <p:cNvPicPr>
            <a:picLocks noChangeAspect="1" noChangeArrowheads="1"/>
          </p:cNvPicPr>
          <p:nvPr/>
        </p:nvPicPr>
        <p:blipFill>
          <a:blip r:embed="rId3" cstate="print"/>
          <a:srcRect/>
          <a:stretch>
            <a:fillRect/>
          </a:stretch>
        </p:blipFill>
        <p:spPr bwMode="auto">
          <a:xfrm>
            <a:off x="6199188" y="4508500"/>
            <a:ext cx="2700337" cy="195262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3" cstate="print"/>
          <a:srcRect/>
          <a:stretch>
            <a:fillRect/>
          </a:stretch>
        </p:blipFill>
        <p:spPr bwMode="auto">
          <a:xfrm>
            <a:off x="0" y="642938"/>
            <a:ext cx="9144000" cy="5643562"/>
          </a:xfrm>
          <a:prstGeom prst="rect">
            <a:avLst/>
          </a:prstGeom>
          <a:noFill/>
          <a:ln w="9525">
            <a:noFill/>
            <a:miter lim="800000"/>
            <a:headEnd/>
            <a:tailEnd/>
          </a:ln>
        </p:spPr>
      </p:pic>
      <p:sp>
        <p:nvSpPr>
          <p:cNvPr id="5" name="Ellipse 4"/>
          <p:cNvSpPr/>
          <p:nvPr/>
        </p:nvSpPr>
        <p:spPr>
          <a:xfrm>
            <a:off x="6072188" y="5357813"/>
            <a:ext cx="3071812" cy="928687"/>
          </a:xfrm>
          <a:prstGeom prst="ellipse">
            <a:avLst/>
          </a:prstGeom>
          <a:ln w="38100">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fr-FR" sz="1200" b="1" dirty="0"/>
              <a:t>+ Accompagnement personnalisé selon les besoins</a:t>
            </a:r>
          </a:p>
        </p:txBody>
      </p:sp>
      <p:sp>
        <p:nvSpPr>
          <p:cNvPr id="6" name="Ellipse 5"/>
          <p:cNvSpPr/>
          <p:nvPr/>
        </p:nvSpPr>
        <p:spPr>
          <a:xfrm>
            <a:off x="1071563" y="4786313"/>
            <a:ext cx="2643187" cy="1000125"/>
          </a:xfrm>
          <a:prstGeom prst="ellipse">
            <a:avLst/>
          </a:prstGeom>
          <a:ln w="38100">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fr-FR" sz="1200" b="1" dirty="0"/>
              <a:t>+ Accompagnement aux choix d’orientation : 54h annuelles</a:t>
            </a:r>
          </a:p>
        </p:txBody>
      </p:sp>
      <p:sp>
        <p:nvSpPr>
          <p:cNvPr id="2" name="Rectangle 1"/>
          <p:cNvSpPr/>
          <p:nvPr/>
        </p:nvSpPr>
        <p:spPr>
          <a:xfrm>
            <a:off x="2392363" y="4437063"/>
            <a:ext cx="441325"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accent2">
                    <a:lumMod val="75000"/>
                  </a:schemeClr>
                </a:solidFill>
              </a:rPr>
              <a:t>*</a:t>
            </a:r>
            <a:endParaRPr lang="fr-FR" b="1" dirty="0">
              <a:solidFill>
                <a:schemeClr val="accent2">
                  <a:lumMod val="75000"/>
                </a:schemeClr>
              </a:solidFill>
            </a:endParaRPr>
          </a:p>
        </p:txBody>
      </p:sp>
      <p:sp>
        <p:nvSpPr>
          <p:cNvPr id="7" name="Rectangle 6"/>
          <p:cNvSpPr/>
          <p:nvPr/>
        </p:nvSpPr>
        <p:spPr>
          <a:xfrm>
            <a:off x="1403350" y="2205038"/>
            <a:ext cx="4397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accent2">
                    <a:lumMod val="75000"/>
                  </a:schemeClr>
                </a:solidFill>
              </a:rPr>
              <a:t>*</a:t>
            </a:r>
            <a:endParaRPr lang="fr-FR" b="1" dirty="0">
              <a:solidFill>
                <a:schemeClr val="accent2">
                  <a:lumMod val="75000"/>
                </a:schemeClr>
              </a:solidFill>
            </a:endParaRPr>
          </a:p>
        </p:txBody>
      </p:sp>
      <p:cxnSp>
        <p:nvCxnSpPr>
          <p:cNvPr id="4" name="Connecteur droit 3"/>
          <p:cNvCxnSpPr/>
          <p:nvPr/>
        </p:nvCxnSpPr>
        <p:spPr>
          <a:xfrm>
            <a:off x="2411413" y="2636838"/>
            <a:ext cx="108108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Connecteur droit 17"/>
          <p:cNvCxnSpPr/>
          <p:nvPr/>
        </p:nvCxnSpPr>
        <p:spPr>
          <a:xfrm>
            <a:off x="2916238" y="2781300"/>
            <a:ext cx="395287" cy="1270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Connecteur droit 21"/>
          <p:cNvCxnSpPr/>
          <p:nvPr/>
        </p:nvCxnSpPr>
        <p:spPr>
          <a:xfrm>
            <a:off x="3419475" y="2779713"/>
            <a:ext cx="576263" cy="14287"/>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Connecteur droit 23"/>
          <p:cNvCxnSpPr/>
          <p:nvPr/>
        </p:nvCxnSpPr>
        <p:spPr>
          <a:xfrm>
            <a:off x="1187450" y="2984500"/>
            <a:ext cx="576263" cy="12700"/>
          </a:xfrm>
          <a:prstGeom prst="line">
            <a:avLst/>
          </a:prstGeom>
        </p:spPr>
        <p:style>
          <a:lnRef idx="2">
            <a:schemeClr val="accent2"/>
          </a:lnRef>
          <a:fillRef idx="0">
            <a:schemeClr val="accent2"/>
          </a:fillRef>
          <a:effectRef idx="1">
            <a:schemeClr val="accent2"/>
          </a:effectRef>
          <a:fontRef idx="minor">
            <a:schemeClr val="tx1"/>
          </a:fontRef>
        </p:style>
      </p:cxnSp>
      <p:sp>
        <p:nvSpPr>
          <p:cNvPr id="26" name="Rectangle 25"/>
          <p:cNvSpPr/>
          <p:nvPr/>
        </p:nvSpPr>
        <p:spPr>
          <a:xfrm>
            <a:off x="3382963" y="3749675"/>
            <a:ext cx="439737"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accent2">
                    <a:lumMod val="75000"/>
                  </a:schemeClr>
                </a:solidFill>
              </a:rPr>
              <a:t>*</a:t>
            </a:r>
            <a:endParaRPr lang="fr-FR" b="1" dirty="0">
              <a:solidFill>
                <a:schemeClr val="accent2">
                  <a:lumMod val="75000"/>
                </a:schemeClr>
              </a:solidFill>
            </a:endParaRPr>
          </a:p>
        </p:txBody>
      </p:sp>
      <p:sp>
        <p:nvSpPr>
          <p:cNvPr id="27" name="Rectangle 26"/>
          <p:cNvSpPr/>
          <p:nvPr/>
        </p:nvSpPr>
        <p:spPr>
          <a:xfrm>
            <a:off x="6443663" y="3860800"/>
            <a:ext cx="441325"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accent2">
                    <a:lumMod val="75000"/>
                  </a:schemeClr>
                </a:solidFill>
              </a:rPr>
              <a:t>*</a:t>
            </a:r>
            <a:endParaRPr lang="fr-FR" b="1" dirty="0">
              <a:solidFill>
                <a:schemeClr val="accent2">
                  <a:lumMod val="75000"/>
                </a:schemeClr>
              </a:solidFill>
            </a:endParaRPr>
          </a:p>
        </p:txBody>
      </p:sp>
      <p:sp>
        <p:nvSpPr>
          <p:cNvPr id="28" name="Rectangle 27"/>
          <p:cNvSpPr/>
          <p:nvPr/>
        </p:nvSpPr>
        <p:spPr>
          <a:xfrm>
            <a:off x="5903913" y="2492375"/>
            <a:ext cx="439737"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accent2">
                    <a:lumMod val="75000"/>
                  </a:schemeClr>
                </a:solidFill>
              </a:rPr>
              <a:t>*</a:t>
            </a:r>
            <a:endParaRPr lang="fr-FR" b="1" dirty="0">
              <a:solidFill>
                <a:schemeClr val="accent2">
                  <a:lumMod val="75000"/>
                </a:schemeClr>
              </a:solidFill>
            </a:endParaRPr>
          </a:p>
        </p:txBody>
      </p:sp>
      <p:sp>
        <p:nvSpPr>
          <p:cNvPr id="29" name="Rectangle 28"/>
          <p:cNvSpPr/>
          <p:nvPr/>
        </p:nvSpPr>
        <p:spPr>
          <a:xfrm>
            <a:off x="6372225" y="5119688"/>
            <a:ext cx="439738"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schemeClr val="accent2">
                  <a:lumMod val="75000"/>
                </a:schemeClr>
              </a:solidFill>
            </a:endParaRPr>
          </a:p>
        </p:txBody>
      </p:sp>
      <p:sp>
        <p:nvSpPr>
          <p:cNvPr id="30" name="Rectangle 29"/>
          <p:cNvSpPr/>
          <p:nvPr/>
        </p:nvSpPr>
        <p:spPr>
          <a:xfrm>
            <a:off x="2563813" y="4005263"/>
            <a:ext cx="439737"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accent2">
                    <a:lumMod val="75000"/>
                  </a:schemeClr>
                </a:solidFill>
              </a:rPr>
              <a:t>*</a:t>
            </a:r>
            <a:endParaRPr lang="fr-FR" b="1" dirty="0">
              <a:solidFill>
                <a:schemeClr val="accent2">
                  <a:lumMod val="75000"/>
                </a:schemeClr>
              </a:solidFill>
            </a:endParaRPr>
          </a:p>
        </p:txBody>
      </p:sp>
      <p:cxnSp>
        <p:nvCxnSpPr>
          <p:cNvPr id="31" name="Connecteur droit 30"/>
          <p:cNvCxnSpPr/>
          <p:nvPr/>
        </p:nvCxnSpPr>
        <p:spPr>
          <a:xfrm>
            <a:off x="2303463" y="4348163"/>
            <a:ext cx="396875" cy="12700"/>
          </a:xfrm>
          <a:prstGeom prst="line">
            <a:avLst/>
          </a:prstGeom>
        </p:spPr>
        <p:style>
          <a:lnRef idx="2">
            <a:schemeClr val="accent2"/>
          </a:lnRef>
          <a:fillRef idx="0">
            <a:schemeClr val="accent2"/>
          </a:fillRef>
          <a:effectRef idx="1">
            <a:schemeClr val="accent2"/>
          </a:effectRef>
          <a:fontRef idx="minor">
            <a:schemeClr val="tx1"/>
          </a:fontRef>
        </p:style>
      </p:cxnSp>
      <p:sp>
        <p:nvSpPr>
          <p:cNvPr id="32" name="Rectangle 31"/>
          <p:cNvSpPr/>
          <p:nvPr/>
        </p:nvSpPr>
        <p:spPr>
          <a:xfrm>
            <a:off x="684213" y="6286500"/>
            <a:ext cx="1944687"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accent2">
                    <a:lumMod val="75000"/>
                  </a:schemeClr>
                </a:solidFill>
              </a:rPr>
              <a:t>* </a:t>
            </a:r>
            <a:r>
              <a:rPr lang="fr-FR" sz="1400" dirty="0">
                <a:solidFill>
                  <a:schemeClr val="tx1"/>
                </a:solidFill>
              </a:rPr>
              <a:t>Lycée En Forêt</a:t>
            </a:r>
            <a:endParaRPr lang="fr-FR" dirty="0">
              <a:solidFill>
                <a:schemeClr val="tx1"/>
              </a:solidFill>
            </a:endParaRPr>
          </a:p>
        </p:txBody>
      </p:sp>
      <p:sp>
        <p:nvSpPr>
          <p:cNvPr id="33" name="Rectangle 32"/>
          <p:cNvSpPr/>
          <p:nvPr/>
        </p:nvSpPr>
        <p:spPr>
          <a:xfrm>
            <a:off x="1646238" y="2222500"/>
            <a:ext cx="393700" cy="265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rgbClr val="FFFF00"/>
                </a:solidFill>
              </a:rPr>
              <a:t>*</a:t>
            </a:r>
            <a:endParaRPr lang="fr-FR" b="1" dirty="0">
              <a:solidFill>
                <a:srgbClr val="FFFF00"/>
              </a:solidFill>
            </a:endParaRPr>
          </a:p>
        </p:txBody>
      </p:sp>
      <p:cxnSp>
        <p:nvCxnSpPr>
          <p:cNvPr id="34" name="Connecteur droit 33"/>
          <p:cNvCxnSpPr/>
          <p:nvPr/>
        </p:nvCxnSpPr>
        <p:spPr>
          <a:xfrm>
            <a:off x="2436813" y="2614613"/>
            <a:ext cx="1079500" cy="0"/>
          </a:xfrm>
          <a:prstGeom prst="line">
            <a:avLst/>
          </a:prstGeom>
          <a:ln>
            <a:solidFill>
              <a:srgbClr val="FFFF00"/>
            </a:solidFill>
          </a:ln>
        </p:spPr>
        <p:style>
          <a:lnRef idx="2">
            <a:schemeClr val="accent2"/>
          </a:lnRef>
          <a:fillRef idx="0">
            <a:schemeClr val="accent2"/>
          </a:fillRef>
          <a:effectRef idx="1">
            <a:schemeClr val="accent2"/>
          </a:effectRef>
          <a:fontRef idx="minor">
            <a:schemeClr val="tx1"/>
          </a:fontRef>
        </p:style>
      </p:cxnSp>
      <p:cxnSp>
        <p:nvCxnSpPr>
          <p:cNvPr id="35" name="Connecteur droit 34"/>
          <p:cNvCxnSpPr/>
          <p:nvPr/>
        </p:nvCxnSpPr>
        <p:spPr>
          <a:xfrm>
            <a:off x="1897063" y="2973388"/>
            <a:ext cx="666750" cy="14287"/>
          </a:xfrm>
          <a:prstGeom prst="line">
            <a:avLst/>
          </a:prstGeom>
          <a:ln w="28575">
            <a:solidFill>
              <a:srgbClr val="FFFF00"/>
            </a:solidFill>
          </a:ln>
        </p:spPr>
        <p:style>
          <a:lnRef idx="2">
            <a:schemeClr val="accent2"/>
          </a:lnRef>
          <a:fillRef idx="0">
            <a:schemeClr val="accent2"/>
          </a:fillRef>
          <a:effectRef idx="1">
            <a:schemeClr val="accent2"/>
          </a:effectRef>
          <a:fontRef idx="minor">
            <a:schemeClr val="tx1"/>
          </a:fontRef>
        </p:style>
      </p:cxnSp>
      <p:sp>
        <p:nvSpPr>
          <p:cNvPr id="38" name="Rectangle 37"/>
          <p:cNvSpPr/>
          <p:nvPr/>
        </p:nvSpPr>
        <p:spPr>
          <a:xfrm>
            <a:off x="3560763" y="3759200"/>
            <a:ext cx="392112" cy="265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rgbClr val="FFFF00"/>
                </a:solidFill>
              </a:rPr>
              <a:t>*</a:t>
            </a:r>
            <a:endParaRPr lang="fr-FR" b="1" dirty="0">
              <a:solidFill>
                <a:srgbClr val="FFFF00"/>
              </a:solidFill>
            </a:endParaRPr>
          </a:p>
        </p:txBody>
      </p:sp>
      <p:sp>
        <p:nvSpPr>
          <p:cNvPr id="39" name="Rectangle 38"/>
          <p:cNvSpPr/>
          <p:nvPr/>
        </p:nvSpPr>
        <p:spPr>
          <a:xfrm>
            <a:off x="6573838" y="5135563"/>
            <a:ext cx="393700" cy="265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rgbClr val="FFFF00"/>
                </a:solidFill>
              </a:rPr>
              <a:t>*</a:t>
            </a:r>
            <a:endParaRPr lang="fr-FR" b="1" dirty="0">
              <a:solidFill>
                <a:srgbClr val="FFFF00"/>
              </a:solidFill>
            </a:endParaRPr>
          </a:p>
        </p:txBody>
      </p:sp>
      <p:sp>
        <p:nvSpPr>
          <p:cNvPr id="40" name="Rectangle 39"/>
          <p:cNvSpPr/>
          <p:nvPr/>
        </p:nvSpPr>
        <p:spPr>
          <a:xfrm>
            <a:off x="6424613" y="4887913"/>
            <a:ext cx="393700" cy="263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rgbClr val="FFFF00"/>
                </a:solidFill>
              </a:rPr>
              <a:t>*</a:t>
            </a:r>
            <a:endParaRPr lang="fr-FR" b="1" dirty="0">
              <a:solidFill>
                <a:srgbClr val="FFFF00"/>
              </a:solidFill>
            </a:endParaRPr>
          </a:p>
        </p:txBody>
      </p:sp>
      <p:sp>
        <p:nvSpPr>
          <p:cNvPr id="41" name="Rectangle 40"/>
          <p:cNvSpPr/>
          <p:nvPr/>
        </p:nvSpPr>
        <p:spPr>
          <a:xfrm>
            <a:off x="5875338" y="3184525"/>
            <a:ext cx="393700" cy="263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rgbClr val="FFFF00"/>
                </a:solidFill>
              </a:rPr>
              <a:t>*</a:t>
            </a:r>
            <a:endParaRPr lang="fr-FR" b="1" dirty="0">
              <a:solidFill>
                <a:srgbClr val="FFFF00"/>
              </a:solidFill>
            </a:endParaRPr>
          </a:p>
        </p:txBody>
      </p:sp>
      <p:sp>
        <p:nvSpPr>
          <p:cNvPr id="42" name="Rectangle 41"/>
          <p:cNvSpPr/>
          <p:nvPr/>
        </p:nvSpPr>
        <p:spPr>
          <a:xfrm>
            <a:off x="6731000" y="2749550"/>
            <a:ext cx="393700" cy="263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rgbClr val="FFFF00"/>
                </a:solidFill>
              </a:rPr>
              <a:t>*</a:t>
            </a:r>
            <a:endParaRPr lang="fr-FR" b="1" dirty="0">
              <a:solidFill>
                <a:srgbClr val="FFFF00"/>
              </a:solidFill>
            </a:endParaRPr>
          </a:p>
        </p:txBody>
      </p:sp>
      <p:sp>
        <p:nvSpPr>
          <p:cNvPr id="43" name="Rectangle 42"/>
          <p:cNvSpPr/>
          <p:nvPr/>
        </p:nvSpPr>
        <p:spPr>
          <a:xfrm>
            <a:off x="2820988" y="4038600"/>
            <a:ext cx="365125" cy="220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rgbClr val="FFFF00"/>
                </a:solidFill>
              </a:rPr>
              <a:t>*</a:t>
            </a:r>
            <a:endParaRPr lang="fr-FR" b="1" dirty="0">
              <a:solidFill>
                <a:srgbClr val="FFFF00"/>
              </a:solidFill>
            </a:endParaRPr>
          </a:p>
        </p:txBody>
      </p:sp>
      <p:cxnSp>
        <p:nvCxnSpPr>
          <p:cNvPr id="44" name="Connecteur droit 43"/>
          <p:cNvCxnSpPr/>
          <p:nvPr/>
        </p:nvCxnSpPr>
        <p:spPr>
          <a:xfrm>
            <a:off x="2944813" y="4349750"/>
            <a:ext cx="366712" cy="7938"/>
          </a:xfrm>
          <a:prstGeom prst="line">
            <a:avLst/>
          </a:prstGeom>
          <a:ln w="28575">
            <a:solidFill>
              <a:srgbClr val="FFFF00"/>
            </a:solidFill>
          </a:ln>
        </p:spPr>
        <p:style>
          <a:lnRef idx="2">
            <a:schemeClr val="accent2"/>
          </a:lnRef>
          <a:fillRef idx="0">
            <a:schemeClr val="accent2"/>
          </a:fillRef>
          <a:effectRef idx="1">
            <a:schemeClr val="accent2"/>
          </a:effectRef>
          <a:fontRef idx="minor">
            <a:schemeClr val="tx1"/>
          </a:fontRef>
        </p:style>
      </p:cxnSp>
      <p:cxnSp>
        <p:nvCxnSpPr>
          <p:cNvPr id="46" name="Connecteur droit 45"/>
          <p:cNvCxnSpPr/>
          <p:nvPr/>
        </p:nvCxnSpPr>
        <p:spPr>
          <a:xfrm>
            <a:off x="2333625" y="4313238"/>
            <a:ext cx="366713" cy="7937"/>
          </a:xfrm>
          <a:prstGeom prst="line">
            <a:avLst/>
          </a:prstGeom>
          <a:ln w="28575">
            <a:solidFill>
              <a:srgbClr val="FFFF00"/>
            </a:solidFill>
          </a:ln>
        </p:spPr>
        <p:style>
          <a:lnRef idx="2">
            <a:schemeClr val="accent2"/>
          </a:lnRef>
          <a:fillRef idx="0">
            <a:schemeClr val="accent2"/>
          </a:fillRef>
          <a:effectRef idx="1">
            <a:schemeClr val="accent2"/>
          </a:effectRef>
          <a:fontRef idx="minor">
            <a:schemeClr val="tx1"/>
          </a:fontRef>
        </p:style>
      </p:cxnSp>
      <p:sp>
        <p:nvSpPr>
          <p:cNvPr id="47" name="Rectangle 46"/>
          <p:cNvSpPr/>
          <p:nvPr/>
        </p:nvSpPr>
        <p:spPr>
          <a:xfrm>
            <a:off x="830263" y="6602413"/>
            <a:ext cx="933450" cy="66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rgbClr val="FFFF00"/>
                </a:solidFill>
              </a:rPr>
              <a:t>* </a:t>
            </a:r>
            <a:r>
              <a:rPr lang="fr-FR" sz="1400" dirty="0" err="1">
                <a:solidFill>
                  <a:schemeClr val="tx1"/>
                </a:solidFill>
              </a:rPr>
              <a:t>Durzy</a:t>
            </a:r>
            <a:endParaRPr lang="fr-FR" dirty="0">
              <a:solidFill>
                <a:schemeClr val="tx1"/>
              </a:solidFill>
            </a:endParaRPr>
          </a:p>
        </p:txBody>
      </p:sp>
      <p:sp>
        <p:nvSpPr>
          <p:cNvPr id="48" name="Rectangle 47"/>
          <p:cNvSpPr/>
          <p:nvPr/>
        </p:nvSpPr>
        <p:spPr>
          <a:xfrm>
            <a:off x="2917825" y="3498850"/>
            <a:ext cx="393700" cy="265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rgbClr val="0033CC"/>
                </a:solidFill>
              </a:rPr>
              <a:t>*</a:t>
            </a:r>
            <a:endParaRPr lang="fr-FR" b="1" dirty="0">
              <a:solidFill>
                <a:srgbClr val="0033CC"/>
              </a:solidFill>
            </a:endParaRPr>
          </a:p>
        </p:txBody>
      </p:sp>
      <p:sp>
        <p:nvSpPr>
          <p:cNvPr id="49" name="Rectangle 48"/>
          <p:cNvSpPr/>
          <p:nvPr/>
        </p:nvSpPr>
        <p:spPr>
          <a:xfrm>
            <a:off x="6489700" y="3429000"/>
            <a:ext cx="393700" cy="265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rgbClr val="0033CC"/>
                </a:solidFill>
              </a:rPr>
              <a:t>*</a:t>
            </a:r>
            <a:endParaRPr lang="fr-FR" b="1" dirty="0">
              <a:solidFill>
                <a:srgbClr val="0033CC"/>
              </a:solidFill>
            </a:endParaRPr>
          </a:p>
        </p:txBody>
      </p:sp>
      <p:sp>
        <p:nvSpPr>
          <p:cNvPr id="50" name="Rectangle 49"/>
          <p:cNvSpPr/>
          <p:nvPr/>
        </p:nvSpPr>
        <p:spPr>
          <a:xfrm>
            <a:off x="2333625" y="6327775"/>
            <a:ext cx="1381125" cy="225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rgbClr val="0033CC"/>
                </a:solidFill>
              </a:rPr>
              <a:t>* </a:t>
            </a:r>
            <a:r>
              <a:rPr lang="fr-FR" sz="1400" dirty="0">
                <a:solidFill>
                  <a:schemeClr val="tx1"/>
                </a:solidFill>
              </a:rPr>
              <a:t>Le </a:t>
            </a:r>
            <a:r>
              <a:rPr lang="fr-FR" sz="1400" dirty="0" err="1">
                <a:solidFill>
                  <a:schemeClr val="tx1"/>
                </a:solidFill>
              </a:rPr>
              <a:t>Chesnoy</a:t>
            </a:r>
            <a:endParaRPr lang="fr-FR" dirty="0">
              <a:solidFill>
                <a:schemeClr val="tx1"/>
              </a:solidFill>
            </a:endParaRPr>
          </a:p>
        </p:txBody>
      </p:sp>
      <p:sp>
        <p:nvSpPr>
          <p:cNvPr id="51" name="Rectangle 50"/>
          <p:cNvSpPr/>
          <p:nvPr/>
        </p:nvSpPr>
        <p:spPr>
          <a:xfrm>
            <a:off x="2308225" y="6534150"/>
            <a:ext cx="1662113"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accent3">
                    <a:lumMod val="50000"/>
                  </a:schemeClr>
                </a:solidFill>
              </a:rPr>
              <a:t>* </a:t>
            </a:r>
            <a:r>
              <a:rPr lang="fr-FR" sz="1400" dirty="0">
                <a:solidFill>
                  <a:schemeClr val="tx1"/>
                </a:solidFill>
              </a:rPr>
              <a:t>Château Blanc</a:t>
            </a:r>
            <a:endParaRPr lang="fr-FR" dirty="0">
              <a:solidFill>
                <a:schemeClr val="tx1"/>
              </a:solidFill>
            </a:endParaRPr>
          </a:p>
        </p:txBody>
      </p:sp>
      <p:sp>
        <p:nvSpPr>
          <p:cNvPr id="52" name="Rectangle 51"/>
          <p:cNvSpPr/>
          <p:nvPr/>
        </p:nvSpPr>
        <p:spPr>
          <a:xfrm>
            <a:off x="5807075" y="4622800"/>
            <a:ext cx="393700" cy="265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accent3">
                    <a:lumMod val="50000"/>
                  </a:schemeClr>
                </a:solidFill>
              </a:rPr>
              <a:t>*</a:t>
            </a:r>
            <a:endParaRPr lang="fr-FR" b="1" dirty="0">
              <a:solidFill>
                <a:schemeClr val="accent3">
                  <a:lumMod val="50000"/>
                </a:schemeClr>
              </a:solidFill>
            </a:endParaRPr>
          </a:p>
        </p:txBody>
      </p:sp>
      <p:sp>
        <p:nvSpPr>
          <p:cNvPr id="53" name="Rectangle 52"/>
          <p:cNvSpPr/>
          <p:nvPr/>
        </p:nvSpPr>
        <p:spPr>
          <a:xfrm>
            <a:off x="6175375" y="2500313"/>
            <a:ext cx="393700" cy="265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accent3">
                    <a:lumMod val="50000"/>
                  </a:schemeClr>
                </a:solidFill>
              </a:rPr>
              <a:t>*</a:t>
            </a:r>
            <a:endParaRPr lang="fr-FR" b="1"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2"/>
          <p:cNvSpPr>
            <a:spLocks noGrp="1"/>
          </p:cNvSpPr>
          <p:nvPr>
            <p:ph type="sldNum" sz="quarter" idx="12"/>
          </p:nvPr>
        </p:nvSpPr>
        <p:spPr bwMode="auto">
          <a:xfrm>
            <a:off x="6586538" y="612775"/>
            <a:ext cx="957262" cy="457200"/>
          </a:xfrm>
          <a:noFill/>
          <a:ln>
            <a:miter lim="800000"/>
            <a:headEnd/>
            <a:tailEnd/>
          </a:ln>
        </p:spPr>
        <p:txBody>
          <a:bodyPr anchor="t"/>
          <a:lstStyle/>
          <a:p>
            <a:pPr algn="l"/>
            <a:fld id="{F57BFF98-61CD-4C53-B879-5C82ED48ABB9}" type="slidenum">
              <a:rPr lang="fr-FR" altLang="fr-FR" sz="800" smtClean="0">
                <a:solidFill>
                  <a:schemeClr val="accent2"/>
                </a:solidFill>
                <a:latin typeface="Arial" pitchFamily="34" charset="0"/>
              </a:rPr>
              <a:pPr algn="l"/>
              <a:t>11</a:t>
            </a:fld>
            <a:endParaRPr lang="fr-FR" altLang="fr-FR" sz="800" smtClean="0">
              <a:solidFill>
                <a:schemeClr val="accent2"/>
              </a:solidFill>
              <a:latin typeface="Arial" pitchFamily="34" charset="0"/>
            </a:endParaRPr>
          </a:p>
        </p:txBody>
      </p:sp>
      <p:pic>
        <p:nvPicPr>
          <p:cNvPr id="27651" name="Picture 2" descr="M:\str-delcom\BAC 2021\PPT\PPT RECTEURS POUR REUNION CHEFS ETAB RENTREE 2018\Imagediapo16retouche.jpg"/>
          <p:cNvPicPr>
            <a:picLocks noChangeAspect="1" noChangeArrowheads="1"/>
          </p:cNvPicPr>
          <p:nvPr/>
        </p:nvPicPr>
        <p:blipFill>
          <a:blip r:embed="rId3"/>
          <a:srcRect/>
          <a:stretch>
            <a:fillRect/>
          </a:stretch>
        </p:blipFill>
        <p:spPr bwMode="auto">
          <a:xfrm>
            <a:off x="0" y="1071563"/>
            <a:ext cx="9144000" cy="5786437"/>
          </a:xfrm>
          <a:prstGeom prst="rect">
            <a:avLst/>
          </a:prstGeom>
          <a:noFill/>
          <a:ln w="9525">
            <a:noFill/>
            <a:miter lim="800000"/>
            <a:headEnd/>
            <a:tailEnd/>
          </a:ln>
        </p:spPr>
      </p:pic>
      <p:sp>
        <p:nvSpPr>
          <p:cNvPr id="20484" name="ZoneTexte 3"/>
          <p:cNvSpPr txBox="1">
            <a:spLocks noChangeArrowheads="1"/>
          </p:cNvSpPr>
          <p:nvPr/>
        </p:nvSpPr>
        <p:spPr bwMode="auto">
          <a:xfrm>
            <a:off x="642938" y="500063"/>
            <a:ext cx="7143750" cy="461962"/>
          </a:xfrm>
          <a:prstGeom prst="rect">
            <a:avLst/>
          </a:prstGeom>
          <a:noFill/>
          <a:ln w="9525">
            <a:noFill/>
            <a:miter lim="800000"/>
            <a:headEnd/>
            <a:tailEnd/>
          </a:ln>
        </p:spPr>
        <p:txBody>
          <a:bodyPr>
            <a:spAutoFit/>
          </a:bodyPr>
          <a:lstStyle/>
          <a:p>
            <a:pPr algn="ctr" eaLnBrk="1" hangingPunct="1">
              <a:defRPr/>
            </a:pPr>
            <a:r>
              <a:rPr lang="fr-FR" sz="2400" b="1" dirty="0">
                <a:solidFill>
                  <a:schemeClr val="tx2"/>
                </a:solidFill>
                <a:latin typeface="+mn-lt"/>
              </a:rPr>
              <a:t>La voie générale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oneTexte 1"/>
          <p:cNvSpPr txBox="1">
            <a:spLocks noChangeArrowheads="1"/>
          </p:cNvSpPr>
          <p:nvPr/>
        </p:nvSpPr>
        <p:spPr bwMode="auto">
          <a:xfrm>
            <a:off x="928688" y="692696"/>
            <a:ext cx="7572375" cy="830997"/>
          </a:xfrm>
          <a:prstGeom prst="rect">
            <a:avLst/>
          </a:prstGeom>
          <a:noFill/>
          <a:ln w="9525">
            <a:noFill/>
            <a:miter lim="800000"/>
            <a:headEnd/>
            <a:tailEnd/>
          </a:ln>
        </p:spPr>
        <p:txBody>
          <a:bodyPr wrap="square">
            <a:spAutoFit/>
          </a:bodyPr>
          <a:lstStyle/>
          <a:p>
            <a:pPr algn="ctr" eaLnBrk="1" hangingPunct="1">
              <a:defRPr/>
            </a:pPr>
            <a:r>
              <a:rPr lang="fr-FR" sz="2400" b="1" dirty="0">
                <a:solidFill>
                  <a:schemeClr val="tx2"/>
                </a:solidFill>
                <a:latin typeface="+mn-lt"/>
              </a:rPr>
              <a:t>Zoom sur les enseignements de </a:t>
            </a:r>
            <a:r>
              <a:rPr lang="fr-FR" sz="2400" b="1" dirty="0" smtClean="0">
                <a:solidFill>
                  <a:schemeClr val="tx2"/>
                </a:solidFill>
                <a:latin typeface="+mn-lt"/>
              </a:rPr>
              <a:t>spécialité  en 1</a:t>
            </a:r>
            <a:r>
              <a:rPr lang="fr-FR" sz="2400" b="1" baseline="30000" dirty="0" smtClean="0">
                <a:solidFill>
                  <a:schemeClr val="tx2"/>
                </a:solidFill>
                <a:latin typeface="+mn-lt"/>
              </a:rPr>
              <a:t>ère</a:t>
            </a:r>
            <a:r>
              <a:rPr lang="fr-FR" sz="2400" b="1" dirty="0" smtClean="0">
                <a:solidFill>
                  <a:schemeClr val="tx2"/>
                </a:solidFill>
                <a:latin typeface="+mn-lt"/>
              </a:rPr>
              <a:t> et terminale Générale</a:t>
            </a:r>
            <a:endParaRPr lang="fr-FR" sz="2400" b="1" dirty="0">
              <a:solidFill>
                <a:schemeClr val="tx2"/>
              </a:solidFill>
              <a:latin typeface="+mn-lt"/>
            </a:endParaRPr>
          </a:p>
        </p:txBody>
      </p:sp>
      <p:graphicFrame>
        <p:nvGraphicFramePr>
          <p:cNvPr id="6" name="Tableau 5"/>
          <p:cNvGraphicFramePr>
            <a:graphicFrameLocks noGrp="1"/>
          </p:cNvGraphicFramePr>
          <p:nvPr/>
        </p:nvGraphicFramePr>
        <p:xfrm>
          <a:off x="0" y="1700213"/>
          <a:ext cx="9144000" cy="5113340"/>
        </p:xfrm>
        <a:graphic>
          <a:graphicData uri="http://schemas.openxmlformats.org/drawingml/2006/table">
            <a:tbl>
              <a:tblPr firstRow="1" bandRow="1">
                <a:tableStyleId>{5C22544A-7EE6-4342-B048-85BDC9FD1C3A}</a:tableStyleId>
              </a:tblPr>
              <a:tblGrid>
                <a:gridCol w="5292079">
                  <a:extLst>
                    <a:ext uri="{9D8B030D-6E8A-4147-A177-3AD203B41FA5}"/>
                  </a:extLst>
                </a:gridCol>
                <a:gridCol w="1296144">
                  <a:extLst>
                    <a:ext uri="{9D8B030D-6E8A-4147-A177-3AD203B41FA5}"/>
                  </a:extLst>
                </a:gridCol>
                <a:gridCol w="1368152">
                  <a:extLst>
                    <a:ext uri="{9D8B030D-6E8A-4147-A177-3AD203B41FA5}"/>
                  </a:extLst>
                </a:gridCol>
                <a:gridCol w="1187625">
                  <a:extLst>
                    <a:ext uri="{9D8B030D-6E8A-4147-A177-3AD203B41FA5}"/>
                  </a:extLst>
                </a:gridCol>
              </a:tblGrid>
              <a:tr h="448596">
                <a:tc>
                  <a:txBody>
                    <a:bodyPr/>
                    <a:lstStyle/>
                    <a:p>
                      <a:pPr algn="ctr"/>
                      <a:r>
                        <a:rPr lang="fr-FR" sz="1800" b="1" dirty="0" smtClean="0">
                          <a:latin typeface="+mn-lt"/>
                        </a:rPr>
                        <a:t>Enseignement de spécialité</a:t>
                      </a:r>
                      <a:endParaRPr lang="fr-FR" sz="1800" b="1" dirty="0">
                        <a:latin typeface="+mn-lt"/>
                      </a:endParaRPr>
                    </a:p>
                  </a:txBody>
                  <a:tcPr marL="91439" marR="91439" marT="45733" marB="45733" anchor="ctr"/>
                </a:tc>
                <a:tc>
                  <a:txBody>
                    <a:bodyPr/>
                    <a:lstStyle/>
                    <a:p>
                      <a:pPr algn="ctr"/>
                      <a:r>
                        <a:rPr lang="fr-FR" sz="1800" b="1" dirty="0" smtClean="0">
                          <a:latin typeface="+mn-lt"/>
                        </a:rPr>
                        <a:t>LEF</a:t>
                      </a:r>
                      <a:endParaRPr lang="fr-FR" sz="1800" b="1" dirty="0">
                        <a:latin typeface="+mn-lt"/>
                      </a:endParaRPr>
                    </a:p>
                  </a:txBody>
                  <a:tcPr marL="91439" marR="91439" marT="45733" marB="45733" anchor="ctr"/>
                </a:tc>
                <a:tc>
                  <a:txBody>
                    <a:bodyPr/>
                    <a:lstStyle/>
                    <a:p>
                      <a:pPr algn="ctr"/>
                      <a:r>
                        <a:rPr lang="fr-FR" sz="1800" b="1" baseline="0" dirty="0" err="1" smtClean="0">
                          <a:latin typeface="+mn-lt"/>
                        </a:rPr>
                        <a:t>Durzy</a:t>
                      </a:r>
                      <a:endParaRPr lang="fr-FR" sz="1800" b="1" dirty="0">
                        <a:latin typeface="+mn-lt"/>
                      </a:endParaRPr>
                    </a:p>
                  </a:txBody>
                  <a:tcPr marL="91439" marR="91439" marT="45733" marB="45733" anchor="ctr"/>
                </a:tc>
                <a:tc>
                  <a:txBody>
                    <a:bodyPr/>
                    <a:lstStyle/>
                    <a:p>
                      <a:pPr algn="ctr"/>
                      <a:r>
                        <a:rPr lang="fr-FR" sz="1800" b="1" dirty="0" err="1" smtClean="0">
                          <a:latin typeface="+mn-lt"/>
                        </a:rPr>
                        <a:t>Chesnoy</a:t>
                      </a:r>
                      <a:endParaRPr lang="fr-FR" sz="1800" b="1" dirty="0">
                        <a:latin typeface="+mn-lt"/>
                      </a:endParaRPr>
                    </a:p>
                  </a:txBody>
                  <a:tcPr marL="91439" marR="91439" marT="45733" marB="45733" anchor="ctr"/>
                </a:tc>
                <a:extLst>
                  <a:ext uri="{0D108BD9-81ED-4DB2-BD59-A6C34878D82A}"/>
                </a:extLst>
              </a:tr>
              <a:tr h="7012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kern="0" dirty="0" smtClean="0">
                          <a:solidFill>
                            <a:schemeClr val="tx1"/>
                          </a:solidFill>
                          <a:latin typeface="+mn-lt"/>
                          <a:cs typeface="Arial" charset="0"/>
                        </a:rPr>
                        <a:t>Histoire, géographie géopolitique et sciences politiques</a:t>
                      </a:r>
                      <a:endParaRPr lang="fr-FR" sz="1800" b="0" dirty="0">
                        <a:solidFill>
                          <a:schemeClr val="tx1"/>
                        </a:solidFill>
                        <a:latin typeface="+mn-lt"/>
                      </a:endParaRPr>
                    </a:p>
                  </a:txBody>
                  <a:tcPr marL="91439" marR="91439" marT="45733" marB="45733"/>
                </a:tc>
                <a:tc>
                  <a:txBody>
                    <a:bodyPr/>
                    <a:lstStyle/>
                    <a:p>
                      <a:pPr algn="ctr"/>
                      <a:r>
                        <a:rPr lang="fr-FR" sz="2000" b="0" dirty="0" smtClean="0">
                          <a:latin typeface="+mn-lt"/>
                          <a:sym typeface="Symbol"/>
                        </a:rPr>
                        <a:t></a:t>
                      </a:r>
                      <a:endParaRPr lang="fr-FR" sz="2000" b="0" dirty="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0" dirty="0" smtClean="0">
                        <a:latin typeface="+mn-lt"/>
                      </a:endParaRPr>
                    </a:p>
                  </a:txBody>
                  <a:tcPr marL="91439" marR="91439" marT="45733" marB="45733"/>
                </a:tc>
                <a:extLst>
                  <a:ext uri="{0D108BD9-81ED-4DB2-BD59-A6C34878D82A}"/>
                </a:extLst>
              </a:tr>
              <a:tr h="3963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kern="0" dirty="0" smtClean="0">
                          <a:solidFill>
                            <a:schemeClr val="tx1"/>
                          </a:solidFill>
                          <a:latin typeface="+mn-lt"/>
                          <a:cs typeface="Arial" charset="0"/>
                        </a:rPr>
                        <a:t>Humanités, littérature et philosophie</a:t>
                      </a:r>
                      <a:endParaRPr lang="fr-FR" sz="1100" b="0" kern="0" dirty="0" smtClean="0">
                        <a:solidFill>
                          <a:schemeClr val="tx1"/>
                        </a:solidFill>
                        <a:latin typeface="+mn-lt"/>
                        <a:cs typeface="Arial" charset="0"/>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0" dirty="0" smtClean="0">
                        <a:latin typeface="+mn-lt"/>
                      </a:endParaRPr>
                    </a:p>
                  </a:txBody>
                  <a:tcPr marL="91439" marR="91439" marT="45733" marB="45733"/>
                </a:tc>
                <a:extLst>
                  <a:ext uri="{0D108BD9-81ED-4DB2-BD59-A6C34878D82A}"/>
                </a:extLst>
              </a:tr>
              <a:tr h="396351">
                <a:tc>
                  <a:txBody>
                    <a:bodyPr/>
                    <a:lstStyle/>
                    <a:p>
                      <a:r>
                        <a:rPr lang="fr-FR" sz="1800" b="0" kern="0" dirty="0" smtClean="0">
                          <a:solidFill>
                            <a:schemeClr val="tx1"/>
                          </a:solidFill>
                          <a:latin typeface="+mn-lt"/>
                          <a:cs typeface="Arial" charset="0"/>
                        </a:rPr>
                        <a:t>Mathématiques</a:t>
                      </a:r>
                      <a:endParaRPr lang="fr-FR" sz="1800" b="0" dirty="0">
                        <a:solidFill>
                          <a:schemeClr val="tx1"/>
                        </a:solidFill>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extLst>
                  <a:ext uri="{0D108BD9-81ED-4DB2-BD59-A6C34878D82A}"/>
                </a:extLst>
              </a:tr>
              <a:tr h="396351">
                <a:tc>
                  <a:txBody>
                    <a:bodyPr/>
                    <a:lstStyle/>
                    <a:p>
                      <a:r>
                        <a:rPr lang="fr-FR" sz="1800" b="0" dirty="0" smtClean="0">
                          <a:solidFill>
                            <a:schemeClr val="tx1"/>
                          </a:solidFill>
                          <a:latin typeface="+mn-lt"/>
                        </a:rPr>
                        <a:t>Physique Chimie</a:t>
                      </a:r>
                      <a:endParaRPr lang="fr-FR" sz="1800" b="0" dirty="0">
                        <a:solidFill>
                          <a:schemeClr val="tx1"/>
                        </a:solidFill>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extLst>
                  <a:ext uri="{0D108BD9-81ED-4DB2-BD59-A6C34878D82A}"/>
                </a:extLst>
              </a:tr>
              <a:tr h="396351">
                <a:tc>
                  <a:txBody>
                    <a:bodyPr/>
                    <a:lstStyle/>
                    <a:p>
                      <a:r>
                        <a:rPr lang="fr-FR" sz="1800" b="0" dirty="0" smtClean="0">
                          <a:solidFill>
                            <a:schemeClr val="tx1"/>
                          </a:solidFill>
                          <a:latin typeface="+mn-lt"/>
                        </a:rPr>
                        <a:t>Sciences</a:t>
                      </a:r>
                      <a:r>
                        <a:rPr lang="fr-FR" sz="1800" b="0" baseline="0" dirty="0" smtClean="0">
                          <a:solidFill>
                            <a:schemeClr val="tx1"/>
                          </a:solidFill>
                          <a:latin typeface="+mn-lt"/>
                        </a:rPr>
                        <a:t> et vie de la terre</a:t>
                      </a:r>
                      <a:endParaRPr lang="fr-FR" sz="1800" b="0" dirty="0">
                        <a:solidFill>
                          <a:schemeClr val="tx1"/>
                        </a:solidFill>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0" dirty="0" smtClean="0">
                        <a:latin typeface="+mn-lt"/>
                      </a:endParaRPr>
                    </a:p>
                  </a:txBody>
                  <a:tcPr marL="91439" marR="91439" marT="45733" marB="45733"/>
                </a:tc>
                <a:extLst>
                  <a:ext uri="{0D108BD9-81ED-4DB2-BD59-A6C34878D82A}"/>
                </a:extLst>
              </a:tr>
              <a:tr h="396351">
                <a:tc>
                  <a:txBody>
                    <a:bodyPr/>
                    <a:lstStyle/>
                    <a:p>
                      <a:r>
                        <a:rPr lang="fr-FR" sz="1800" b="0" dirty="0" smtClean="0">
                          <a:solidFill>
                            <a:schemeClr val="tx1"/>
                          </a:solidFill>
                          <a:latin typeface="+mn-lt"/>
                        </a:rPr>
                        <a:t>Sciences économiques et sociales</a:t>
                      </a:r>
                      <a:endParaRPr lang="fr-FR" sz="1800" b="0" dirty="0">
                        <a:solidFill>
                          <a:schemeClr val="tx1"/>
                        </a:solidFill>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0" dirty="0" smtClean="0">
                        <a:latin typeface="+mn-lt"/>
                      </a:endParaRPr>
                    </a:p>
                  </a:txBody>
                  <a:tcPr marL="91439" marR="91439" marT="45733" marB="45733"/>
                </a:tc>
                <a:extLst>
                  <a:ext uri="{0D108BD9-81ED-4DB2-BD59-A6C34878D82A}"/>
                </a:extLst>
              </a:tr>
              <a:tr h="396351">
                <a:tc>
                  <a:txBody>
                    <a:bodyPr/>
                    <a:lstStyle/>
                    <a:p>
                      <a:r>
                        <a:rPr lang="fr-FR" sz="1800" b="0" dirty="0" smtClean="0">
                          <a:solidFill>
                            <a:schemeClr val="tx1"/>
                          </a:solidFill>
                          <a:latin typeface="+mn-lt"/>
                        </a:rPr>
                        <a:t>LLCE Anglais</a:t>
                      </a:r>
                      <a:endParaRPr lang="fr-FR" sz="1800" b="0" dirty="0">
                        <a:solidFill>
                          <a:schemeClr val="tx1"/>
                        </a:solidFill>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0" dirty="0" smtClean="0">
                        <a:latin typeface="+mn-lt"/>
                      </a:endParaRPr>
                    </a:p>
                  </a:txBody>
                  <a:tcPr marL="91439" marR="91439" marT="45733" marB="45733"/>
                </a:tc>
                <a:extLst>
                  <a:ext uri="{0D108BD9-81ED-4DB2-BD59-A6C34878D82A}"/>
                </a:extLst>
              </a:tr>
              <a:tr h="396351">
                <a:tc>
                  <a:txBody>
                    <a:bodyPr/>
                    <a:lstStyle/>
                    <a:p>
                      <a:r>
                        <a:rPr lang="fr-FR" sz="1800" b="0" dirty="0" smtClean="0">
                          <a:solidFill>
                            <a:schemeClr val="tx1"/>
                          </a:solidFill>
                          <a:latin typeface="+mn-lt"/>
                        </a:rPr>
                        <a:t>Numérique et sciences informatiques</a:t>
                      </a:r>
                      <a:endParaRPr lang="fr-FR" sz="1800" b="0" dirty="0">
                        <a:solidFill>
                          <a:schemeClr val="tx1"/>
                        </a:solidFill>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0" dirty="0" smtClean="0">
                        <a:latin typeface="+mn-lt"/>
                      </a:endParaRPr>
                    </a:p>
                  </a:txBody>
                  <a:tcPr marL="91439" marR="91439" marT="45733" marB="45733"/>
                </a:tc>
                <a:extLst>
                  <a:ext uri="{0D108BD9-81ED-4DB2-BD59-A6C34878D82A}"/>
                </a:extLst>
              </a:tr>
              <a:tr h="396351">
                <a:tc>
                  <a:txBody>
                    <a:bodyPr/>
                    <a:lstStyle/>
                    <a:p>
                      <a:r>
                        <a:rPr lang="fr-FR" sz="1800" b="0" dirty="0" smtClean="0">
                          <a:solidFill>
                            <a:schemeClr val="accent4">
                              <a:lumMod val="75000"/>
                            </a:schemeClr>
                          </a:solidFill>
                          <a:latin typeface="+mn-lt"/>
                        </a:rPr>
                        <a:t>Sciences de l’Ingénieur</a:t>
                      </a:r>
                      <a:endParaRPr lang="fr-FR" sz="1800" b="0" dirty="0">
                        <a:solidFill>
                          <a:schemeClr val="accent4">
                            <a:lumMod val="75000"/>
                          </a:schemeClr>
                        </a:solidFill>
                        <a:latin typeface="+mn-lt"/>
                      </a:endParaRPr>
                    </a:p>
                  </a:txBody>
                  <a:tcPr marL="91439" marR="91439" marT="45733" marB="45733"/>
                </a:tc>
                <a:tc>
                  <a:txBody>
                    <a:bodyPr/>
                    <a:lstStyle/>
                    <a:p>
                      <a:pPr algn="ctr"/>
                      <a:endParaRPr lang="fr-FR" sz="2000" b="0" dirty="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0" dirty="0" smtClean="0">
                        <a:latin typeface="+mn-lt"/>
                      </a:endParaRPr>
                    </a:p>
                  </a:txBody>
                  <a:tcPr marL="91439" marR="91439" marT="45733" marB="45733"/>
                </a:tc>
                <a:extLst>
                  <a:ext uri="{0D108BD9-81ED-4DB2-BD59-A6C34878D82A}"/>
                </a:extLst>
              </a:tr>
              <a:tr h="396351">
                <a:tc>
                  <a:txBody>
                    <a:bodyPr/>
                    <a:lstStyle/>
                    <a:p>
                      <a:r>
                        <a:rPr lang="fr-FR" sz="1800" b="0" dirty="0" smtClean="0">
                          <a:solidFill>
                            <a:srgbClr val="FF0000"/>
                          </a:solidFill>
                          <a:latin typeface="+mn-lt"/>
                        </a:rPr>
                        <a:t>Arts : arts plastiques</a:t>
                      </a:r>
                      <a:endParaRPr lang="fr-FR" sz="1800" b="0" dirty="0">
                        <a:solidFill>
                          <a:srgbClr val="FF0000"/>
                        </a:solidFill>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sym typeface="Symbol"/>
                        </a:rPr>
                        <a:t></a:t>
                      </a:r>
                      <a:endParaRPr lang="fr-FR" sz="2000" b="0" dirty="0" smtClean="0">
                        <a:latin typeface="+mn-lt"/>
                      </a:endParaRPr>
                    </a:p>
                  </a:txBody>
                  <a:tcPr marL="91439" marR="91439" marT="45733" marB="45733"/>
                </a:tc>
                <a:tc>
                  <a:txBody>
                    <a:bodyPr/>
                    <a:lstStyle/>
                    <a:p>
                      <a:pPr algn="ctr"/>
                      <a:endParaRPr lang="fr-FR" sz="2000" b="0" dirty="0">
                        <a:latin typeface="+mn-lt"/>
                      </a:endParaRPr>
                    </a:p>
                  </a:txBody>
                  <a:tcPr marL="91439" marR="91439" marT="45733" marB="45733"/>
                </a:tc>
                <a:tc>
                  <a:txBody>
                    <a:bodyPr/>
                    <a:lstStyle/>
                    <a:p>
                      <a:pPr algn="ctr"/>
                      <a:endParaRPr lang="fr-FR" sz="2000" b="0" dirty="0">
                        <a:latin typeface="+mn-lt"/>
                      </a:endParaRPr>
                    </a:p>
                  </a:txBody>
                  <a:tcPr marL="91439" marR="91439" marT="45733" marB="45733"/>
                </a:tc>
                <a:extLst>
                  <a:ext uri="{0D108BD9-81ED-4DB2-BD59-A6C34878D82A}"/>
                </a:extLst>
              </a:tr>
              <a:tr h="396351">
                <a:tc>
                  <a:txBody>
                    <a:bodyPr/>
                    <a:lstStyle/>
                    <a:p>
                      <a:r>
                        <a:rPr lang="fr-FR" sz="1800" b="0" dirty="0" smtClean="0">
                          <a:solidFill>
                            <a:srgbClr val="00CC00"/>
                          </a:solidFill>
                          <a:latin typeface="+mn-lt"/>
                        </a:rPr>
                        <a:t>Biologie, écologie</a:t>
                      </a:r>
                      <a:endParaRPr lang="fr-FR" sz="1800" b="0" dirty="0">
                        <a:solidFill>
                          <a:srgbClr val="00CC00"/>
                        </a:solidFill>
                        <a:latin typeface="+mn-lt"/>
                      </a:endParaRPr>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0" dirty="0" smtClean="0">
                        <a:latin typeface="+mn-lt"/>
                      </a:endParaRPr>
                    </a:p>
                  </a:txBody>
                  <a:tcPr marL="91439" marR="91439" marT="45733" marB="45733"/>
                </a:tc>
                <a:tc>
                  <a:txBody>
                    <a:bodyPr/>
                    <a:lstStyle/>
                    <a:p>
                      <a:pPr algn="ctr"/>
                      <a:endParaRPr lang="fr-FR" sz="2000" b="0" dirty="0">
                        <a:latin typeface="+mn-lt"/>
                      </a:endParaRPr>
                    </a:p>
                  </a:txBody>
                  <a:tcPr marL="91439" marR="91439" marT="45733" marB="45733"/>
                </a:tc>
                <a:tc>
                  <a:txBody>
                    <a:bodyPr/>
                    <a:lstStyle/>
                    <a:p>
                      <a:pPr algn="ctr"/>
                      <a:r>
                        <a:rPr lang="fr-FR" sz="2000" b="0" dirty="0" smtClean="0">
                          <a:latin typeface="+mn-lt"/>
                          <a:sym typeface="Symbol"/>
                        </a:rPr>
                        <a:t></a:t>
                      </a:r>
                      <a:endParaRPr lang="fr-FR" sz="2000" b="0" dirty="0">
                        <a:latin typeface="+mn-lt"/>
                      </a:endParaRPr>
                    </a:p>
                  </a:txBody>
                  <a:tcPr marL="91439" marR="91439" marT="45733" marB="45733"/>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numéro de diapositive 2"/>
          <p:cNvSpPr>
            <a:spLocks noGrp="1"/>
          </p:cNvSpPr>
          <p:nvPr>
            <p:ph type="sldNum" sz="quarter" idx="12"/>
          </p:nvPr>
        </p:nvSpPr>
        <p:spPr bwMode="auto">
          <a:xfrm>
            <a:off x="6586538" y="612775"/>
            <a:ext cx="957262" cy="457200"/>
          </a:xfrm>
          <a:noFill/>
          <a:ln>
            <a:miter lim="800000"/>
            <a:headEnd/>
            <a:tailEnd/>
          </a:ln>
        </p:spPr>
        <p:txBody>
          <a:bodyPr anchor="t"/>
          <a:lstStyle/>
          <a:p>
            <a:pPr algn="l"/>
            <a:fld id="{BE103AF5-660C-47DA-9000-E21BDC688E47}" type="slidenum">
              <a:rPr lang="fr-FR" altLang="fr-FR" sz="800">
                <a:solidFill>
                  <a:schemeClr val="accent2"/>
                </a:solidFill>
                <a:latin typeface="Arial" pitchFamily="34" charset="0"/>
              </a:rPr>
              <a:pPr algn="l"/>
              <a:t>13</a:t>
            </a:fld>
            <a:endParaRPr lang="fr-FR" altLang="fr-FR" sz="800">
              <a:solidFill>
                <a:schemeClr val="accent2"/>
              </a:solidFill>
              <a:latin typeface="Arial" pitchFamily="34" charset="0"/>
            </a:endParaRPr>
          </a:p>
        </p:txBody>
      </p:sp>
      <p:pic>
        <p:nvPicPr>
          <p:cNvPr id="49155" name="Picture 2" descr="M:\str-delcom\BAC 2021\PPT\PPT RECTEURS POUR REUNION CHEFS ETAB RENTREE 2018\Imagediapo17retouche.jpg"/>
          <p:cNvPicPr>
            <a:picLocks noChangeAspect="1" noChangeArrowheads="1"/>
          </p:cNvPicPr>
          <p:nvPr/>
        </p:nvPicPr>
        <p:blipFill>
          <a:blip r:embed="rId3" cstate="print"/>
          <a:srcRect/>
          <a:stretch>
            <a:fillRect/>
          </a:stretch>
        </p:blipFill>
        <p:spPr bwMode="auto">
          <a:xfrm>
            <a:off x="0" y="1135063"/>
            <a:ext cx="9144000" cy="5651500"/>
          </a:xfrm>
          <a:prstGeom prst="rect">
            <a:avLst/>
          </a:prstGeom>
          <a:noFill/>
          <a:ln w="9525">
            <a:noFill/>
            <a:miter lim="800000"/>
            <a:headEnd/>
            <a:tailEnd/>
          </a:ln>
        </p:spPr>
      </p:pic>
      <p:sp>
        <p:nvSpPr>
          <p:cNvPr id="22532" name="ZoneTexte 3"/>
          <p:cNvSpPr txBox="1">
            <a:spLocks noChangeArrowheads="1"/>
          </p:cNvSpPr>
          <p:nvPr/>
        </p:nvSpPr>
        <p:spPr bwMode="auto">
          <a:xfrm>
            <a:off x="285750" y="500063"/>
            <a:ext cx="8572500" cy="461962"/>
          </a:xfrm>
          <a:prstGeom prst="rect">
            <a:avLst/>
          </a:prstGeom>
          <a:noFill/>
          <a:ln w="9525">
            <a:noFill/>
            <a:miter lim="800000"/>
            <a:headEnd/>
            <a:tailEnd/>
          </a:ln>
        </p:spPr>
        <p:txBody>
          <a:bodyPr>
            <a:spAutoFit/>
          </a:bodyPr>
          <a:lstStyle/>
          <a:p>
            <a:pPr algn="ctr" eaLnBrk="1" hangingPunct="1">
              <a:defRPr/>
            </a:pPr>
            <a:r>
              <a:rPr lang="fr-FR" sz="2400" b="1">
                <a:solidFill>
                  <a:schemeClr val="tx2"/>
                </a:solidFill>
                <a:latin typeface="+mn-lt"/>
              </a:rPr>
              <a:t>La voie technologique</a:t>
            </a:r>
          </a:p>
        </p:txBody>
      </p:sp>
      <p:sp>
        <p:nvSpPr>
          <p:cNvPr id="5" name="Rectangle 4"/>
          <p:cNvSpPr/>
          <p:nvPr/>
        </p:nvSpPr>
        <p:spPr>
          <a:xfrm>
            <a:off x="682625" y="6092825"/>
            <a:ext cx="1944688" cy="249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accent2">
                    <a:lumMod val="75000"/>
                  </a:schemeClr>
                </a:solidFill>
              </a:rPr>
              <a:t>* </a:t>
            </a:r>
            <a:r>
              <a:rPr lang="fr-FR" sz="1400" dirty="0">
                <a:solidFill>
                  <a:schemeClr val="tx1"/>
                </a:solidFill>
              </a:rPr>
              <a:t>Lycée En Forêt </a:t>
            </a:r>
            <a:endParaRPr lang="fr-FR" dirty="0">
              <a:solidFill>
                <a:schemeClr val="tx1"/>
              </a:solidFill>
            </a:endParaRPr>
          </a:p>
        </p:txBody>
      </p:sp>
      <p:sp>
        <p:nvSpPr>
          <p:cNvPr id="6" name="Rectangle 5"/>
          <p:cNvSpPr/>
          <p:nvPr/>
        </p:nvSpPr>
        <p:spPr>
          <a:xfrm>
            <a:off x="830263" y="6408738"/>
            <a:ext cx="933450" cy="66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rgbClr val="FFFF00"/>
                </a:solidFill>
              </a:rPr>
              <a:t>* </a:t>
            </a:r>
            <a:r>
              <a:rPr lang="fr-FR" sz="1400" dirty="0" err="1">
                <a:solidFill>
                  <a:schemeClr val="tx1"/>
                </a:solidFill>
              </a:rPr>
              <a:t>Durzy</a:t>
            </a:r>
            <a:endParaRPr lang="fr-FR" dirty="0">
              <a:solidFill>
                <a:schemeClr val="tx1"/>
              </a:solidFill>
            </a:endParaRPr>
          </a:p>
        </p:txBody>
      </p:sp>
      <p:sp>
        <p:nvSpPr>
          <p:cNvPr id="7" name="Rectangle 6"/>
          <p:cNvSpPr/>
          <p:nvPr/>
        </p:nvSpPr>
        <p:spPr>
          <a:xfrm>
            <a:off x="2333625" y="6134100"/>
            <a:ext cx="1381125" cy="225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rgbClr val="0033CC"/>
                </a:solidFill>
              </a:rPr>
              <a:t>* </a:t>
            </a:r>
            <a:r>
              <a:rPr lang="fr-FR" sz="1400" dirty="0">
                <a:solidFill>
                  <a:schemeClr val="tx1"/>
                </a:solidFill>
              </a:rPr>
              <a:t>Le </a:t>
            </a:r>
            <a:r>
              <a:rPr lang="fr-FR" sz="1400" dirty="0" err="1">
                <a:solidFill>
                  <a:schemeClr val="tx1"/>
                </a:solidFill>
              </a:rPr>
              <a:t>Chesnoy</a:t>
            </a:r>
            <a:endParaRPr lang="fr-FR" dirty="0">
              <a:solidFill>
                <a:schemeClr val="tx1"/>
              </a:solidFill>
            </a:endParaRPr>
          </a:p>
        </p:txBody>
      </p:sp>
      <p:sp>
        <p:nvSpPr>
          <p:cNvPr id="2" name="Rectangle 1"/>
          <p:cNvSpPr/>
          <p:nvPr/>
        </p:nvSpPr>
        <p:spPr>
          <a:xfrm>
            <a:off x="4181475" y="1628775"/>
            <a:ext cx="390525" cy="461963"/>
          </a:xfrm>
          <a:prstGeom prst="rect">
            <a:avLst/>
          </a:prstGeom>
        </p:spPr>
        <p:txBody>
          <a:bodyPr wrap="none">
            <a:spAutoFit/>
          </a:bodyPr>
          <a:lstStyle/>
          <a:p>
            <a:pPr>
              <a:defRPr/>
            </a:pPr>
            <a:r>
              <a:rPr lang="fr-FR" sz="2400" b="1" dirty="0">
                <a:solidFill>
                  <a:schemeClr val="accent2">
                    <a:lumMod val="75000"/>
                  </a:schemeClr>
                </a:solidFill>
              </a:rPr>
              <a:t>* </a:t>
            </a:r>
            <a:endParaRPr lang="fr-FR" dirty="0"/>
          </a:p>
        </p:txBody>
      </p:sp>
      <p:sp>
        <p:nvSpPr>
          <p:cNvPr id="10" name="Rectangle 9"/>
          <p:cNvSpPr/>
          <p:nvPr/>
        </p:nvSpPr>
        <p:spPr>
          <a:xfrm>
            <a:off x="4181475" y="5084763"/>
            <a:ext cx="390525" cy="461962"/>
          </a:xfrm>
          <a:prstGeom prst="rect">
            <a:avLst/>
          </a:prstGeom>
        </p:spPr>
        <p:txBody>
          <a:bodyPr wrap="none">
            <a:spAutoFit/>
          </a:bodyPr>
          <a:lstStyle/>
          <a:p>
            <a:pPr>
              <a:defRPr/>
            </a:pPr>
            <a:r>
              <a:rPr lang="fr-FR" sz="2400" b="1" dirty="0">
                <a:solidFill>
                  <a:schemeClr val="accent2">
                    <a:lumMod val="75000"/>
                  </a:schemeClr>
                </a:solidFill>
              </a:rPr>
              <a:t>* </a:t>
            </a:r>
            <a:endParaRPr lang="fr-FR" dirty="0"/>
          </a:p>
        </p:txBody>
      </p:sp>
      <p:sp>
        <p:nvSpPr>
          <p:cNvPr id="49162" name="Rectangle 2"/>
          <p:cNvSpPr>
            <a:spLocks noChangeArrowheads="1"/>
          </p:cNvSpPr>
          <p:nvPr/>
        </p:nvSpPr>
        <p:spPr bwMode="auto">
          <a:xfrm>
            <a:off x="4181475" y="6246813"/>
            <a:ext cx="390525" cy="461962"/>
          </a:xfrm>
          <a:prstGeom prst="rect">
            <a:avLst/>
          </a:prstGeom>
          <a:noFill/>
          <a:ln w="9525">
            <a:noFill/>
            <a:miter lim="800000"/>
            <a:headEnd/>
            <a:tailEnd/>
          </a:ln>
        </p:spPr>
        <p:txBody>
          <a:bodyPr wrap="none">
            <a:spAutoFit/>
          </a:bodyPr>
          <a:lstStyle/>
          <a:p>
            <a:r>
              <a:rPr lang="fr-FR" altLang="fr-FR" sz="2400" b="1">
                <a:solidFill>
                  <a:srgbClr val="0033CC"/>
                </a:solidFill>
              </a:rPr>
              <a:t>* </a:t>
            </a:r>
            <a:endParaRPr lang="fr-FR" altLang="fr-FR"/>
          </a:p>
        </p:txBody>
      </p:sp>
      <p:sp>
        <p:nvSpPr>
          <p:cNvPr id="12" name="Rectangle 11"/>
          <p:cNvSpPr/>
          <p:nvPr/>
        </p:nvSpPr>
        <p:spPr>
          <a:xfrm>
            <a:off x="2286000" y="6408738"/>
            <a:ext cx="1662113" cy="300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accent3">
                    <a:lumMod val="50000"/>
                  </a:schemeClr>
                </a:solidFill>
              </a:rPr>
              <a:t>* </a:t>
            </a:r>
            <a:r>
              <a:rPr lang="fr-FR" sz="1400" dirty="0">
                <a:solidFill>
                  <a:schemeClr val="tx1"/>
                </a:solidFill>
              </a:rPr>
              <a:t>Château Blanc</a:t>
            </a:r>
            <a:endParaRPr lang="fr-FR" dirty="0">
              <a:solidFill>
                <a:schemeClr val="tx1"/>
              </a:solidFill>
            </a:endParaRPr>
          </a:p>
        </p:txBody>
      </p:sp>
      <p:sp>
        <p:nvSpPr>
          <p:cNvPr id="13" name="Rectangle 12"/>
          <p:cNvSpPr/>
          <p:nvPr/>
        </p:nvSpPr>
        <p:spPr>
          <a:xfrm>
            <a:off x="4181475" y="2560638"/>
            <a:ext cx="390525" cy="460375"/>
          </a:xfrm>
          <a:prstGeom prst="rect">
            <a:avLst/>
          </a:prstGeom>
        </p:spPr>
        <p:txBody>
          <a:bodyPr wrap="none">
            <a:spAutoFit/>
          </a:bodyPr>
          <a:lstStyle/>
          <a:p>
            <a:pPr>
              <a:defRPr/>
            </a:pPr>
            <a:r>
              <a:rPr lang="fr-FR" sz="2400" b="1" dirty="0">
                <a:solidFill>
                  <a:schemeClr val="accent3">
                    <a:lumMod val="50000"/>
                  </a:schemeClr>
                </a:solidFill>
              </a:rPr>
              <a:t>* </a:t>
            </a:r>
            <a:endParaRPr lang="fr-FR" dirty="0">
              <a:solidFill>
                <a:schemeClr val="accent3">
                  <a:lumMod val="50000"/>
                </a:schemeClr>
              </a:solidFill>
            </a:endParaRPr>
          </a:p>
        </p:txBody>
      </p:sp>
      <p:sp>
        <p:nvSpPr>
          <p:cNvPr id="49165" name="Rectangle 13"/>
          <p:cNvSpPr>
            <a:spLocks noChangeArrowheads="1"/>
          </p:cNvSpPr>
          <p:nvPr/>
        </p:nvSpPr>
        <p:spPr bwMode="auto">
          <a:xfrm>
            <a:off x="4181475" y="5673725"/>
            <a:ext cx="390525" cy="461963"/>
          </a:xfrm>
          <a:prstGeom prst="rect">
            <a:avLst/>
          </a:prstGeom>
          <a:noFill/>
          <a:ln w="9525">
            <a:noFill/>
            <a:miter lim="800000"/>
            <a:headEnd/>
            <a:tailEnd/>
          </a:ln>
        </p:spPr>
        <p:txBody>
          <a:bodyPr wrap="none">
            <a:spAutoFit/>
          </a:bodyPr>
          <a:lstStyle/>
          <a:p>
            <a:r>
              <a:rPr lang="fr-FR" altLang="fr-FR" sz="2400" b="1">
                <a:solidFill>
                  <a:srgbClr val="FFFF00"/>
                </a:solidFill>
              </a:rPr>
              <a:t>* </a:t>
            </a:r>
            <a:endParaRPr lang="fr-FR" altLang="fr-FR">
              <a:solidFill>
                <a:srgbClr val="FFFF00"/>
              </a:solidFill>
            </a:endParaRPr>
          </a:p>
        </p:txBody>
      </p:sp>
      <p:sp>
        <p:nvSpPr>
          <p:cNvPr id="49166" name="Rectangle 14"/>
          <p:cNvSpPr>
            <a:spLocks noChangeArrowheads="1"/>
          </p:cNvSpPr>
          <p:nvPr/>
        </p:nvSpPr>
        <p:spPr bwMode="auto">
          <a:xfrm>
            <a:off x="4181475" y="3687763"/>
            <a:ext cx="390525" cy="461962"/>
          </a:xfrm>
          <a:prstGeom prst="rect">
            <a:avLst/>
          </a:prstGeom>
          <a:noFill/>
          <a:ln w="9525">
            <a:noFill/>
            <a:miter lim="800000"/>
            <a:headEnd/>
            <a:tailEnd/>
          </a:ln>
        </p:spPr>
        <p:txBody>
          <a:bodyPr wrap="none">
            <a:spAutoFit/>
          </a:bodyPr>
          <a:lstStyle/>
          <a:p>
            <a:r>
              <a:rPr lang="fr-FR" altLang="fr-FR" sz="2400" b="1">
                <a:solidFill>
                  <a:srgbClr val="FFFF00"/>
                </a:solidFill>
              </a:rPr>
              <a:t>* </a:t>
            </a:r>
            <a:endParaRPr lang="fr-FR" altLang="fr-FR">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714375"/>
            <a:ext cx="8429625" cy="5715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2800" b="1" dirty="0" smtClean="0">
                <a:solidFill>
                  <a:schemeClr val="tx2"/>
                </a:solidFill>
              </a:rPr>
              <a:t>La voie Technologique </a:t>
            </a:r>
            <a:endParaRPr lang="fr-FR" sz="2800" b="1" dirty="0">
              <a:solidFill>
                <a:schemeClr val="tx2"/>
              </a:solidFill>
            </a:endParaRPr>
          </a:p>
        </p:txBody>
      </p:sp>
      <p:sp>
        <p:nvSpPr>
          <p:cNvPr id="7" name="Rectangle 6"/>
          <p:cNvSpPr/>
          <p:nvPr/>
        </p:nvSpPr>
        <p:spPr>
          <a:xfrm>
            <a:off x="428625" y="1500188"/>
            <a:ext cx="8286750" cy="4786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endParaRPr lang="fr-FR" sz="2000" dirty="0">
              <a:solidFill>
                <a:schemeClr val="tx1"/>
              </a:solidFill>
            </a:endParaRPr>
          </a:p>
        </p:txBody>
      </p:sp>
      <p:sp>
        <p:nvSpPr>
          <p:cNvPr id="4" name="Rectangle 3"/>
          <p:cNvSpPr/>
          <p:nvPr/>
        </p:nvSpPr>
        <p:spPr>
          <a:xfrm>
            <a:off x="539552" y="1340768"/>
            <a:ext cx="6174432" cy="4801314"/>
          </a:xfrm>
          <a:prstGeom prst="rect">
            <a:avLst/>
          </a:prstGeom>
        </p:spPr>
        <p:txBody>
          <a:bodyPr wrap="square">
            <a:spAutoFit/>
          </a:bodyPr>
          <a:lstStyle/>
          <a:p>
            <a:pPr>
              <a:buFont typeface="Wingdings" pitchFamily="2" charset="2"/>
              <a:buChar char="v"/>
            </a:pPr>
            <a:r>
              <a:rPr lang="fr-FR" b="1" i="1" dirty="0" smtClean="0"/>
              <a:t>ST2S  </a:t>
            </a:r>
            <a:r>
              <a:rPr lang="fr-FR" b="1" dirty="0" smtClean="0">
                <a:solidFill>
                  <a:srgbClr val="FF0000"/>
                </a:solidFill>
              </a:rPr>
              <a:t>Santé social</a:t>
            </a:r>
            <a:r>
              <a:rPr lang="fr-FR" b="1" i="1" dirty="0" smtClean="0"/>
              <a:t>- Lycée Château Blanc</a:t>
            </a:r>
          </a:p>
          <a:p>
            <a:endParaRPr lang="fr-FR" sz="1200" dirty="0" smtClean="0"/>
          </a:p>
          <a:p>
            <a:endParaRPr lang="fr-FR" sz="1200" dirty="0" smtClean="0"/>
          </a:p>
          <a:p>
            <a:pPr>
              <a:buFont typeface="Wingdings" pitchFamily="2" charset="2"/>
              <a:buChar char="v"/>
            </a:pPr>
            <a:r>
              <a:rPr lang="fr-FR" b="1" i="1" dirty="0" smtClean="0"/>
              <a:t>STL </a:t>
            </a:r>
            <a:r>
              <a:rPr lang="fr-FR" b="1" dirty="0" smtClean="0">
                <a:solidFill>
                  <a:srgbClr val="FF0000"/>
                </a:solidFill>
              </a:rPr>
              <a:t>Laboratoire</a:t>
            </a:r>
            <a:r>
              <a:rPr lang="fr-FR" b="1" i="1" dirty="0" smtClean="0"/>
              <a:t>                Lycée en Forêt</a:t>
            </a:r>
          </a:p>
          <a:p>
            <a:endParaRPr lang="fr-FR" dirty="0" smtClean="0"/>
          </a:p>
          <a:p>
            <a:pPr>
              <a:buFont typeface="Wingdings" pitchFamily="2" charset="2"/>
              <a:buChar char="v"/>
            </a:pPr>
            <a:r>
              <a:rPr lang="fr-FR" b="1" i="1" dirty="0" smtClean="0"/>
              <a:t>STMG</a:t>
            </a:r>
            <a:r>
              <a:rPr lang="fr-FR" dirty="0" smtClean="0"/>
              <a:t>  </a:t>
            </a:r>
            <a:r>
              <a:rPr lang="fr-FR" b="1" dirty="0" smtClean="0">
                <a:solidFill>
                  <a:srgbClr val="FF0000"/>
                </a:solidFill>
              </a:rPr>
              <a:t>Gestion</a:t>
            </a:r>
          </a:p>
          <a:p>
            <a:pPr>
              <a:buFont typeface="Wingdings" pitchFamily="2" charset="2"/>
              <a:buChar char="v"/>
            </a:pPr>
            <a:endParaRPr lang="fr-FR" dirty="0" smtClean="0"/>
          </a:p>
          <a:p>
            <a:endParaRPr lang="fr-FR" sz="1200" dirty="0" smtClean="0"/>
          </a:p>
          <a:p>
            <a:pPr>
              <a:buFont typeface="Wingdings" pitchFamily="2" charset="2"/>
              <a:buChar char="v"/>
            </a:pPr>
            <a:r>
              <a:rPr lang="fr-FR" b="1" i="1" dirty="0" smtClean="0"/>
              <a:t>STAV</a:t>
            </a:r>
            <a:r>
              <a:rPr lang="fr-FR" dirty="0" smtClean="0"/>
              <a:t>  </a:t>
            </a:r>
            <a:r>
              <a:rPr lang="fr-FR" b="1" i="1" dirty="0" smtClean="0"/>
              <a:t>- Lycée Agricole du </a:t>
            </a:r>
            <a:r>
              <a:rPr lang="fr-FR" b="1" i="1" dirty="0" err="1" smtClean="0"/>
              <a:t>Chesnoy</a:t>
            </a:r>
            <a:endParaRPr lang="fr-FR" b="1" i="1" dirty="0" smtClean="0"/>
          </a:p>
          <a:p>
            <a:endParaRPr lang="fr-FR" b="1" i="1" dirty="0" smtClean="0"/>
          </a:p>
          <a:p>
            <a:endParaRPr lang="fr-FR" sz="1200" dirty="0" smtClean="0"/>
          </a:p>
          <a:p>
            <a:pPr>
              <a:buFont typeface="Wingdings" pitchFamily="2" charset="2"/>
              <a:buChar char="v"/>
            </a:pPr>
            <a:r>
              <a:rPr lang="fr-FR" b="1" i="1" dirty="0" smtClean="0"/>
              <a:t>STI2D    </a:t>
            </a:r>
            <a:r>
              <a:rPr lang="fr-FR" b="1" dirty="0" smtClean="0">
                <a:solidFill>
                  <a:srgbClr val="FF0000"/>
                </a:solidFill>
              </a:rPr>
              <a:t>Industrie </a:t>
            </a:r>
            <a:r>
              <a:rPr lang="fr-FR" b="1" dirty="0" err="1" smtClean="0">
                <a:solidFill>
                  <a:srgbClr val="FF0000"/>
                </a:solidFill>
              </a:rPr>
              <a:t>Devt</a:t>
            </a:r>
            <a:r>
              <a:rPr lang="fr-FR" b="1" dirty="0" smtClean="0">
                <a:solidFill>
                  <a:srgbClr val="FF0000"/>
                </a:solidFill>
              </a:rPr>
              <a:t> Durable</a:t>
            </a:r>
            <a:r>
              <a:rPr lang="fr-FR" b="1" i="1" dirty="0" smtClean="0"/>
              <a:t>           Lycée DURZY</a:t>
            </a:r>
          </a:p>
          <a:p>
            <a:endParaRPr lang="fr-FR" dirty="0" smtClean="0"/>
          </a:p>
          <a:p>
            <a:pPr>
              <a:buFont typeface="Wingdings" pitchFamily="2" charset="2"/>
              <a:buChar char="v"/>
            </a:pPr>
            <a:r>
              <a:rPr lang="fr-FR" b="1" i="1" dirty="0" smtClean="0"/>
              <a:t>STD2A   </a:t>
            </a:r>
            <a:r>
              <a:rPr lang="fr-FR" b="1" dirty="0" smtClean="0">
                <a:solidFill>
                  <a:srgbClr val="FF0000"/>
                </a:solidFill>
              </a:rPr>
              <a:t>Arts Appliqués</a:t>
            </a:r>
          </a:p>
          <a:p>
            <a:endParaRPr lang="fr-FR" sz="1200" dirty="0" smtClean="0"/>
          </a:p>
          <a:p>
            <a:endParaRPr lang="fr-FR" sz="1200" dirty="0" smtClean="0"/>
          </a:p>
          <a:p>
            <a:pPr>
              <a:buFont typeface="Wingdings" pitchFamily="2" charset="2"/>
              <a:buChar char="v"/>
            </a:pPr>
            <a:r>
              <a:rPr lang="fr-FR" b="1" i="1" dirty="0" smtClean="0"/>
              <a:t>STHR – Lycée Hôtelier</a:t>
            </a:r>
          </a:p>
          <a:p>
            <a:endParaRPr lang="fr-FR" b="1" i="1" dirty="0" smtClean="0"/>
          </a:p>
          <a:p>
            <a:pPr>
              <a:buFont typeface="Wingdings" pitchFamily="2" charset="2"/>
              <a:buChar char="v"/>
            </a:pPr>
            <a:r>
              <a:rPr lang="fr-FR" b="1" i="1" dirty="0" smtClean="0"/>
              <a:t>TMD –  </a:t>
            </a:r>
            <a:r>
              <a:rPr lang="fr-FR" b="1" i="1" dirty="0" smtClean="0">
                <a:solidFill>
                  <a:srgbClr val="FF0000"/>
                </a:solidFill>
              </a:rPr>
              <a:t>Musique Danse  </a:t>
            </a:r>
            <a:r>
              <a:rPr lang="fr-FR" b="1" i="1" dirty="0" smtClean="0"/>
              <a:t>Lycée Courier à Tours </a:t>
            </a:r>
          </a:p>
        </p:txBody>
      </p:sp>
      <p:sp>
        <p:nvSpPr>
          <p:cNvPr id="6" name="Accolade fermante 5"/>
          <p:cNvSpPr/>
          <p:nvPr/>
        </p:nvSpPr>
        <p:spPr>
          <a:xfrm>
            <a:off x="3143240" y="2000240"/>
            <a:ext cx="72008"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Accolade fermante 9"/>
          <p:cNvSpPr/>
          <p:nvPr/>
        </p:nvSpPr>
        <p:spPr>
          <a:xfrm>
            <a:off x="4286248" y="4071942"/>
            <a:ext cx="45719"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714375"/>
            <a:ext cx="8429625" cy="5715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2400" b="1" dirty="0">
                <a:solidFill>
                  <a:schemeClr val="tx2"/>
                </a:solidFill>
              </a:rPr>
              <a:t>Quelques principes pour l’affectation en 2</a:t>
            </a:r>
            <a:r>
              <a:rPr lang="fr-FR" sz="2400" b="1" baseline="30000" dirty="0">
                <a:solidFill>
                  <a:schemeClr val="tx2"/>
                </a:solidFill>
              </a:rPr>
              <a:t>nde</a:t>
            </a:r>
            <a:r>
              <a:rPr lang="fr-FR" sz="2400" b="1" dirty="0">
                <a:solidFill>
                  <a:schemeClr val="tx2"/>
                </a:solidFill>
              </a:rPr>
              <a:t> GT</a:t>
            </a:r>
          </a:p>
        </p:txBody>
      </p:sp>
      <p:sp>
        <p:nvSpPr>
          <p:cNvPr id="3" name="Rectangle 2"/>
          <p:cNvSpPr/>
          <p:nvPr/>
        </p:nvSpPr>
        <p:spPr>
          <a:xfrm>
            <a:off x="285750" y="1285875"/>
            <a:ext cx="8572500" cy="550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just" eaLnBrk="1" hangingPunct="1">
              <a:defRPr/>
            </a:pPr>
            <a:r>
              <a:rPr lang="fr-FR" altLang="fr-FR" b="1" dirty="0">
                <a:solidFill>
                  <a:schemeClr val="tx1"/>
                </a:solidFill>
              </a:rPr>
              <a:t>- Les enseignements optionnels en 2</a:t>
            </a:r>
            <a:r>
              <a:rPr lang="fr-FR" altLang="fr-FR" b="1" baseline="30000" dirty="0">
                <a:solidFill>
                  <a:schemeClr val="tx1"/>
                </a:solidFill>
              </a:rPr>
              <a:t>nde</a:t>
            </a:r>
            <a:r>
              <a:rPr lang="fr-FR" altLang="fr-FR" b="1" dirty="0">
                <a:solidFill>
                  <a:schemeClr val="tx1"/>
                </a:solidFill>
              </a:rPr>
              <a:t> GT </a:t>
            </a:r>
            <a:r>
              <a:rPr lang="fr-FR" altLang="fr-FR" dirty="0">
                <a:solidFill>
                  <a:schemeClr val="tx1"/>
                </a:solidFill>
              </a:rPr>
              <a:t>ne </a:t>
            </a:r>
            <a:r>
              <a:rPr lang="fr-FR" altLang="fr-FR" dirty="0" smtClean="0">
                <a:solidFill>
                  <a:schemeClr val="tx1"/>
                </a:solidFill>
              </a:rPr>
              <a:t>conditionnent </a:t>
            </a:r>
            <a:r>
              <a:rPr lang="fr-FR" altLang="fr-FR" dirty="0">
                <a:solidFill>
                  <a:schemeClr val="tx1"/>
                </a:solidFill>
              </a:rPr>
              <a:t>pas la possibilité de suivre un enseignement de spécialité en 1</a:t>
            </a:r>
            <a:r>
              <a:rPr lang="fr-FR" altLang="fr-FR" baseline="30000" dirty="0">
                <a:solidFill>
                  <a:schemeClr val="tx1"/>
                </a:solidFill>
              </a:rPr>
              <a:t>ère</a:t>
            </a:r>
          </a:p>
          <a:p>
            <a:pPr marL="742950" lvl="1" indent="-285750" algn="just" eaLnBrk="1" hangingPunct="1">
              <a:buFontTx/>
              <a:buChar char="-"/>
              <a:defRPr/>
            </a:pPr>
            <a:endParaRPr lang="fr-FR" altLang="fr-FR" baseline="30000" dirty="0">
              <a:solidFill>
                <a:schemeClr val="tx1"/>
              </a:solidFill>
            </a:endParaRPr>
          </a:p>
          <a:p>
            <a:pPr lvl="1" algn="just" eaLnBrk="1" hangingPunct="1">
              <a:defRPr/>
            </a:pPr>
            <a:r>
              <a:rPr lang="fr-FR" altLang="fr-FR" baseline="30000" dirty="0">
                <a:solidFill>
                  <a:schemeClr val="tx1"/>
                </a:solidFill>
              </a:rPr>
              <a:t>-</a:t>
            </a:r>
            <a:r>
              <a:rPr lang="fr-FR" altLang="fr-FR" dirty="0">
                <a:solidFill>
                  <a:schemeClr val="tx1"/>
                </a:solidFill>
              </a:rPr>
              <a:t> </a:t>
            </a:r>
            <a:r>
              <a:rPr lang="fr-FR" altLang="fr-FR" dirty="0" smtClean="0">
                <a:solidFill>
                  <a:schemeClr val="tx1"/>
                </a:solidFill>
              </a:rPr>
              <a:t>Sur l’agglomération montargoise possédant </a:t>
            </a:r>
            <a:r>
              <a:rPr lang="fr-FR" altLang="fr-FR" dirty="0">
                <a:solidFill>
                  <a:schemeClr val="tx1"/>
                </a:solidFill>
              </a:rPr>
              <a:t>plusieurs </a:t>
            </a:r>
            <a:r>
              <a:rPr lang="fr-FR" altLang="fr-FR" dirty="0" smtClean="0">
                <a:solidFill>
                  <a:schemeClr val="tx1"/>
                </a:solidFill>
              </a:rPr>
              <a:t>lycées, les familles devront </a:t>
            </a:r>
            <a:r>
              <a:rPr lang="fr-FR" altLang="fr-FR" b="1" dirty="0">
                <a:solidFill>
                  <a:schemeClr val="tx1"/>
                </a:solidFill>
              </a:rPr>
              <a:t>choisir </a:t>
            </a:r>
            <a:r>
              <a:rPr lang="fr-FR" altLang="fr-FR" b="1" dirty="0" smtClean="0">
                <a:solidFill>
                  <a:schemeClr val="tx1"/>
                </a:solidFill>
              </a:rPr>
              <a:t>entre les deux lycées  du multi secteur (</a:t>
            </a:r>
            <a:r>
              <a:rPr lang="fr-FR" altLang="fr-FR" b="1" dirty="0" err="1" smtClean="0">
                <a:solidFill>
                  <a:schemeClr val="tx1"/>
                </a:solidFill>
              </a:rPr>
              <a:t>Durzy</a:t>
            </a:r>
            <a:r>
              <a:rPr lang="fr-FR" altLang="fr-FR" b="1" dirty="0" smtClean="0">
                <a:solidFill>
                  <a:schemeClr val="tx1"/>
                </a:solidFill>
              </a:rPr>
              <a:t> et Forêt) , </a:t>
            </a:r>
            <a:r>
              <a:rPr lang="fr-FR" altLang="fr-FR" b="1" dirty="0">
                <a:solidFill>
                  <a:schemeClr val="tx1"/>
                </a:solidFill>
              </a:rPr>
              <a:t>en </a:t>
            </a:r>
            <a:r>
              <a:rPr lang="fr-FR" altLang="fr-FR" b="1" dirty="0" smtClean="0">
                <a:solidFill>
                  <a:schemeClr val="tx1"/>
                </a:solidFill>
              </a:rPr>
              <a:t>hiérarchisant </a:t>
            </a:r>
            <a:r>
              <a:rPr lang="fr-FR" altLang="fr-FR" b="1" dirty="0">
                <a:solidFill>
                  <a:schemeClr val="tx1"/>
                </a:solidFill>
              </a:rPr>
              <a:t>leurs vœux dans un </a:t>
            </a:r>
            <a:r>
              <a:rPr lang="fr-FR" altLang="fr-FR" b="1" dirty="0" smtClean="0">
                <a:solidFill>
                  <a:schemeClr val="tx1"/>
                </a:solidFill>
              </a:rPr>
              <a:t>ordre préférentiel.</a:t>
            </a:r>
            <a:endParaRPr lang="fr-FR" altLang="fr-FR" baseline="30000" dirty="0">
              <a:solidFill>
                <a:schemeClr val="tx1"/>
              </a:solidFill>
            </a:endParaRPr>
          </a:p>
          <a:p>
            <a:pPr marL="742950" lvl="1" indent="-285750" algn="just" eaLnBrk="1" hangingPunct="1">
              <a:buFontTx/>
              <a:buChar char="-"/>
              <a:defRPr/>
            </a:pPr>
            <a:endParaRPr lang="fr-FR" altLang="fr-FR" baseline="30000" dirty="0">
              <a:solidFill>
                <a:schemeClr val="tx1"/>
              </a:solidFill>
            </a:endParaRPr>
          </a:p>
          <a:p>
            <a:pPr marL="742950" lvl="1" indent="-285750" algn="just" eaLnBrk="1" hangingPunct="1">
              <a:buFontTx/>
              <a:buChar char="-"/>
              <a:defRPr/>
            </a:pPr>
            <a:r>
              <a:rPr lang="fr-FR" altLang="fr-FR" dirty="0">
                <a:solidFill>
                  <a:schemeClr val="tx1"/>
                </a:solidFill>
              </a:rPr>
              <a:t>Le choix d’un enseignement optionnel en 2</a:t>
            </a:r>
            <a:r>
              <a:rPr lang="fr-FR" altLang="fr-FR" baseline="30000" dirty="0">
                <a:solidFill>
                  <a:schemeClr val="tx1"/>
                </a:solidFill>
              </a:rPr>
              <a:t>nde</a:t>
            </a:r>
            <a:r>
              <a:rPr lang="fr-FR" altLang="fr-FR" dirty="0">
                <a:solidFill>
                  <a:schemeClr val="tx1"/>
                </a:solidFill>
              </a:rPr>
              <a:t> GT ne permettra pas de dérogation au lycée de secteur sauf pour répondre à des </a:t>
            </a:r>
            <a:r>
              <a:rPr lang="fr-FR" altLang="fr-FR" b="1" dirty="0">
                <a:solidFill>
                  <a:schemeClr val="tx1"/>
                </a:solidFill>
              </a:rPr>
              <a:t>logiques de continuité de parcours </a:t>
            </a:r>
            <a:r>
              <a:rPr lang="fr-FR" altLang="fr-FR" dirty="0">
                <a:solidFill>
                  <a:schemeClr val="tx1"/>
                </a:solidFill>
              </a:rPr>
              <a:t>et sera </a:t>
            </a:r>
            <a:r>
              <a:rPr lang="fr-FR" altLang="fr-FR" b="1" dirty="0">
                <a:solidFill>
                  <a:schemeClr val="tx1"/>
                </a:solidFill>
              </a:rPr>
              <a:t>restreint à:</a:t>
            </a:r>
          </a:p>
          <a:p>
            <a:pPr marL="1200150" lvl="2" indent="-285750" algn="just" eaLnBrk="1" hangingPunct="1">
              <a:buFontTx/>
              <a:buChar char="-"/>
              <a:defRPr/>
            </a:pPr>
            <a:r>
              <a:rPr lang="fr-FR" altLang="fr-FR" b="1" u="sng" dirty="0">
                <a:solidFill>
                  <a:schemeClr val="tx1"/>
                </a:solidFill>
              </a:rPr>
              <a:t>Arts</a:t>
            </a:r>
            <a:r>
              <a:rPr lang="fr-FR" altLang="fr-FR" dirty="0">
                <a:solidFill>
                  <a:schemeClr val="tx1"/>
                </a:solidFill>
              </a:rPr>
              <a:t> : dès lors que le lycée qui propose l’option en seconde la prolonge par l’enseignement de spécialité en 1</a:t>
            </a:r>
            <a:r>
              <a:rPr lang="fr-FR" altLang="fr-FR" baseline="30000" dirty="0">
                <a:solidFill>
                  <a:schemeClr val="tx1"/>
                </a:solidFill>
              </a:rPr>
              <a:t>ère</a:t>
            </a:r>
            <a:r>
              <a:rPr lang="fr-FR" altLang="fr-FR" dirty="0">
                <a:solidFill>
                  <a:schemeClr val="tx1"/>
                </a:solidFill>
              </a:rPr>
              <a:t> </a:t>
            </a:r>
          </a:p>
          <a:p>
            <a:pPr marL="1200150" lvl="2" indent="-285750" algn="just" eaLnBrk="1" hangingPunct="1">
              <a:buFontTx/>
              <a:buChar char="-"/>
              <a:defRPr/>
            </a:pPr>
            <a:r>
              <a:rPr lang="fr-FR" altLang="fr-FR" b="1" u="sng" dirty="0">
                <a:solidFill>
                  <a:schemeClr val="tx1"/>
                </a:solidFill>
              </a:rPr>
              <a:t>Création et culture design </a:t>
            </a:r>
            <a:r>
              <a:rPr lang="fr-FR" altLang="fr-FR" dirty="0">
                <a:solidFill>
                  <a:schemeClr val="tx1"/>
                </a:solidFill>
              </a:rPr>
              <a:t>: constitue un élément d’adaptation à l’entrée en STD2A</a:t>
            </a:r>
          </a:p>
          <a:p>
            <a:pPr marL="1200150" lvl="2" indent="-285750" algn="just" eaLnBrk="1" hangingPunct="1">
              <a:buFontTx/>
              <a:buChar char="-"/>
              <a:defRPr/>
            </a:pPr>
            <a:r>
              <a:rPr lang="fr-FR" altLang="fr-FR" b="1" u="sng" dirty="0">
                <a:solidFill>
                  <a:schemeClr val="tx1"/>
                </a:solidFill>
              </a:rPr>
              <a:t>Langue vivante B ou enseignement langue ancienne</a:t>
            </a:r>
            <a:r>
              <a:rPr lang="fr-FR" altLang="fr-FR" dirty="0">
                <a:solidFill>
                  <a:schemeClr val="tx1"/>
                </a:solidFill>
              </a:rPr>
              <a:t> suivi au collège et non assuré dans le lycée de secteur </a:t>
            </a:r>
            <a:endParaRPr lang="fr-FR" altLang="fr-FR" dirty="0" smtClean="0">
              <a:solidFill>
                <a:schemeClr val="tx1"/>
              </a:solidFill>
            </a:endParaRPr>
          </a:p>
          <a:p>
            <a:pPr marL="1200150" lvl="2" indent="-285750" algn="just" eaLnBrk="1" hangingPunct="1">
              <a:buFontTx/>
              <a:buChar char="-"/>
              <a:defRPr/>
            </a:pPr>
            <a:r>
              <a:rPr lang="fr-FR" altLang="fr-FR" b="1" u="sng" dirty="0" smtClean="0">
                <a:solidFill>
                  <a:schemeClr val="tx1"/>
                </a:solidFill>
              </a:rPr>
              <a:t>2</a:t>
            </a:r>
            <a:r>
              <a:rPr lang="fr-FR" altLang="fr-FR" b="1" u="sng" baseline="30000" dirty="0" smtClean="0">
                <a:solidFill>
                  <a:schemeClr val="tx1"/>
                </a:solidFill>
              </a:rPr>
              <a:t>nde</a:t>
            </a:r>
            <a:r>
              <a:rPr lang="fr-FR" altLang="fr-FR" b="1" u="sng" dirty="0" smtClean="0">
                <a:solidFill>
                  <a:schemeClr val="tx1"/>
                </a:solidFill>
              </a:rPr>
              <a:t> spécifique Sciences et Technologie de l’Hôtellerie et de la Restauration (STHR)</a:t>
            </a:r>
            <a:endParaRPr lang="fr-FR" altLang="fr-FR" b="1" u="sng"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ctrTitle"/>
          </p:nvPr>
        </p:nvSpPr>
        <p:spPr>
          <a:xfrm>
            <a:off x="457200" y="1214438"/>
            <a:ext cx="8458200" cy="2657475"/>
          </a:xfrm>
        </p:spPr>
        <p:txBody>
          <a:bodyPr/>
          <a:lstStyle/>
          <a:p>
            <a:pPr algn="ctr" eaLnBrk="1" hangingPunct="1"/>
            <a:r>
              <a:rPr lang="fr-FR" altLang="fr-FR" b="1" dirty="0" smtClean="0"/>
              <a:t> La voie professionnelle : entrer en 2</a:t>
            </a:r>
            <a:r>
              <a:rPr lang="fr-FR" altLang="fr-FR" b="1" baseline="30000" dirty="0" smtClean="0"/>
              <a:t>nde</a:t>
            </a:r>
            <a:r>
              <a:rPr lang="fr-FR" altLang="fr-FR" b="1" dirty="0" smtClean="0"/>
              <a:t> pro ou 1</a:t>
            </a:r>
            <a:r>
              <a:rPr lang="fr-FR" altLang="fr-FR" b="1" baseline="30000" dirty="0" smtClean="0"/>
              <a:t>ère</a:t>
            </a:r>
            <a:r>
              <a:rPr lang="fr-FR" altLang="fr-FR" b="1" dirty="0" smtClean="0"/>
              <a:t> année de CAP</a:t>
            </a:r>
          </a:p>
        </p:txBody>
      </p:sp>
      <p:sp>
        <p:nvSpPr>
          <p:cNvPr id="3" name="Rectangle 2"/>
          <p:cNvSpPr/>
          <p:nvPr/>
        </p:nvSpPr>
        <p:spPr>
          <a:xfrm>
            <a:off x="214313" y="5630863"/>
            <a:ext cx="8643937" cy="369887"/>
          </a:xfrm>
          <a:prstGeom prst="rect">
            <a:avLst/>
          </a:prstGeom>
        </p:spPr>
        <p:txBody>
          <a:bodyPr>
            <a:spAutoFit/>
          </a:bodyPr>
          <a:lstStyle/>
          <a:p>
            <a:pPr eaLnBrk="1" hangingPunct="1">
              <a:defRPr/>
            </a:pPr>
            <a:r>
              <a:rPr lang="fr-FR" b="1" dirty="0">
                <a:solidFill>
                  <a:schemeClr val="tx1">
                    <a:lumMod val="75000"/>
                    <a:lumOff val="25000"/>
                  </a:schemeClr>
                </a:solidFill>
                <a:hlinkClick r:id="rId3"/>
              </a:rPr>
              <a:t>http://eduscol.education.fr/cid133260/transformer-le-lycee-professionnel.html</a:t>
            </a:r>
            <a:r>
              <a:rPr lang="fr-FR" b="1" dirty="0">
                <a:solidFill>
                  <a:schemeClr val="tx1">
                    <a:lumMod val="75000"/>
                    <a:lumOff val="25000"/>
                  </a:schemeClr>
                </a:solidFill>
              </a:rPr>
              <a:t> </a:t>
            </a:r>
            <a:endParaRPr lang="fr-FR" b="1" dirty="0"/>
          </a:p>
        </p:txBody>
      </p:sp>
      <p:sp>
        <p:nvSpPr>
          <p:cNvPr id="53252" name="Rectangle 3"/>
          <p:cNvSpPr>
            <a:spLocks noChangeArrowheads="1"/>
          </p:cNvSpPr>
          <p:nvPr/>
        </p:nvSpPr>
        <p:spPr bwMode="auto">
          <a:xfrm>
            <a:off x="285750" y="5214938"/>
            <a:ext cx="8643938" cy="400050"/>
          </a:xfrm>
          <a:prstGeom prst="rect">
            <a:avLst/>
          </a:prstGeom>
          <a:noFill/>
          <a:ln w="9525">
            <a:noFill/>
            <a:miter lim="800000"/>
            <a:headEnd/>
            <a:tailEnd/>
          </a:ln>
        </p:spPr>
        <p:txBody>
          <a:bodyPr>
            <a:spAutoFit/>
          </a:bodyPr>
          <a:lstStyle/>
          <a:p>
            <a:pPr algn="ctr" eaLnBrk="1" hangingPunct="1"/>
            <a:r>
              <a:rPr lang="fr-FR" altLang="fr-FR" sz="2000" b="1">
                <a:solidFill>
                  <a:schemeClr val="accent2"/>
                </a:solidFill>
              </a:rPr>
              <a:t>Réforme de la voie professionnelle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88" y="593725"/>
            <a:ext cx="8501062" cy="763588"/>
          </a:xfrm>
        </p:spPr>
        <p:txBody>
          <a:bodyPr>
            <a:noAutofit/>
          </a:bodyPr>
          <a:lstStyle/>
          <a:p>
            <a:pPr algn="ctr" eaLnBrk="1" fontAlgn="auto" hangingPunct="1">
              <a:spcAft>
                <a:spcPts val="0"/>
              </a:spcAft>
              <a:defRPr/>
            </a:pPr>
            <a:r>
              <a:rPr lang="fr-FR" sz="2400" b="1" dirty="0" smtClean="0">
                <a:latin typeface="+mn-lt"/>
              </a:rPr>
              <a:t>Vers des parcours plus personnalisés </a:t>
            </a:r>
            <a:br>
              <a:rPr lang="fr-FR" sz="2400" b="1" dirty="0" smtClean="0">
                <a:latin typeface="+mn-lt"/>
              </a:rPr>
            </a:br>
            <a:r>
              <a:rPr lang="fr-FR" sz="2400" b="1" dirty="0" smtClean="0">
                <a:latin typeface="+mn-lt"/>
              </a:rPr>
              <a:t>dès la rentrée 2019</a:t>
            </a:r>
            <a:endParaRPr lang="fr-FR" sz="2400" b="1" dirty="0">
              <a:latin typeface="+mn-lt"/>
            </a:endParaRPr>
          </a:p>
        </p:txBody>
      </p:sp>
      <p:sp>
        <p:nvSpPr>
          <p:cNvPr id="4" name="Espace réservé du texte 3"/>
          <p:cNvSpPr>
            <a:spLocks noGrp="1"/>
          </p:cNvSpPr>
          <p:nvPr>
            <p:ph type="body" sz="quarter" idx="13"/>
          </p:nvPr>
        </p:nvSpPr>
        <p:spPr>
          <a:xfrm>
            <a:off x="214313" y="1357313"/>
            <a:ext cx="8786812" cy="5100637"/>
          </a:xfrm>
        </p:spPr>
        <p:txBody>
          <a:bodyPr rtlCol="0">
            <a:noAutofit/>
          </a:bodyPr>
          <a:lstStyle/>
          <a:p>
            <a:pPr algn="just" fontAlgn="base">
              <a:spcBef>
                <a:spcPts val="0"/>
              </a:spcBef>
              <a:spcAft>
                <a:spcPct val="0"/>
              </a:spcAft>
              <a:defRPr/>
            </a:pPr>
            <a:r>
              <a:rPr lang="fr-FR" sz="1800" b="1" dirty="0" smtClean="0"/>
              <a:t>Des tests </a:t>
            </a:r>
            <a:r>
              <a:rPr lang="fr-FR" sz="1800" b="1" dirty="0"/>
              <a:t>de </a:t>
            </a:r>
            <a:r>
              <a:rPr lang="fr-FR" sz="1800" b="1" dirty="0" smtClean="0"/>
              <a:t>positionnement </a:t>
            </a:r>
            <a:r>
              <a:rPr lang="fr-FR" sz="1800" dirty="0" smtClean="0"/>
              <a:t>à l’entrée en seconde pro  (depuis la rentrée 2018) étendu aux </a:t>
            </a:r>
            <a:r>
              <a:rPr lang="fr-FR" sz="1800" dirty="0"/>
              <a:t>élèves de </a:t>
            </a:r>
            <a:r>
              <a:rPr lang="fr-FR" sz="1800" dirty="0" smtClean="0"/>
              <a:t>CAP : m</a:t>
            </a:r>
            <a:r>
              <a:rPr lang="fr-FR" sz="1800" dirty="0" smtClean="0">
                <a:solidFill>
                  <a:prstClr val="black"/>
                </a:solidFill>
                <a:cs typeface="Arial" pitchFamily="34" charset="0"/>
              </a:rPr>
              <a:t>aîtrise de la langue française et mathématiques</a:t>
            </a:r>
          </a:p>
          <a:p>
            <a:pPr algn="just">
              <a:spcBef>
                <a:spcPts val="0"/>
              </a:spcBef>
              <a:buFont typeface="Arial"/>
              <a:buNone/>
              <a:defRPr/>
            </a:pPr>
            <a:endParaRPr lang="fr-FR" sz="1800" dirty="0"/>
          </a:p>
          <a:p>
            <a:pPr algn="just">
              <a:spcBef>
                <a:spcPts val="0"/>
              </a:spcBef>
              <a:defRPr/>
            </a:pPr>
            <a:r>
              <a:rPr lang="fr-FR" sz="1800" dirty="0" smtClean="0"/>
              <a:t>Le </a:t>
            </a:r>
            <a:r>
              <a:rPr lang="fr-FR" sz="1800" dirty="0"/>
              <a:t>CAP pourra être préparé en 1, 2 ou 3 ans en fonction des profils des </a:t>
            </a:r>
            <a:r>
              <a:rPr lang="fr-FR" sz="1800" dirty="0" smtClean="0"/>
              <a:t>élèves</a:t>
            </a:r>
          </a:p>
          <a:p>
            <a:pPr marL="0" indent="0" algn="just">
              <a:spcBef>
                <a:spcPts val="0"/>
              </a:spcBef>
              <a:buFont typeface="Arial"/>
              <a:buNone/>
              <a:defRPr/>
            </a:pPr>
            <a:r>
              <a:rPr lang="fr-FR" sz="1800" dirty="0" smtClean="0"/>
              <a:t> </a:t>
            </a:r>
            <a:endParaRPr lang="fr-FR" sz="1800" dirty="0"/>
          </a:p>
          <a:p>
            <a:pPr algn="just">
              <a:spcBef>
                <a:spcPts val="0"/>
              </a:spcBef>
              <a:defRPr/>
            </a:pPr>
            <a:r>
              <a:rPr lang="fr-FR" sz="1800" b="1" dirty="0" smtClean="0"/>
              <a:t>Un </a:t>
            </a:r>
            <a:r>
              <a:rPr lang="fr-FR" sz="1800" b="1" dirty="0"/>
              <a:t>baccalauréat professionnel plus progressif </a:t>
            </a:r>
            <a:r>
              <a:rPr lang="fr-FR" sz="1800" dirty="0"/>
              <a:t>et plus lisible </a:t>
            </a:r>
            <a:r>
              <a:rPr lang="fr-FR" sz="1800" dirty="0" smtClean="0"/>
              <a:t>:</a:t>
            </a:r>
          </a:p>
          <a:p>
            <a:pPr lvl="1" algn="just">
              <a:spcBef>
                <a:spcPts val="0"/>
              </a:spcBef>
              <a:defRPr/>
            </a:pPr>
            <a:r>
              <a:rPr lang="fr-FR" sz="1600" b="1" dirty="0" smtClean="0">
                <a:solidFill>
                  <a:schemeClr val="tx1"/>
                </a:solidFill>
              </a:rPr>
              <a:t>seconde </a:t>
            </a:r>
            <a:r>
              <a:rPr lang="fr-FR" sz="1600" b="1" dirty="0">
                <a:solidFill>
                  <a:schemeClr val="tx1"/>
                </a:solidFill>
              </a:rPr>
              <a:t>professionnelle par familles de métiers</a:t>
            </a:r>
            <a:r>
              <a:rPr lang="fr-FR" sz="1600" dirty="0">
                <a:solidFill>
                  <a:schemeClr val="tx1"/>
                </a:solidFill>
              </a:rPr>
              <a:t> regroupant des compétences professionnelles communes à plusieurs </a:t>
            </a:r>
            <a:r>
              <a:rPr lang="fr-FR" sz="1600" dirty="0" smtClean="0">
                <a:solidFill>
                  <a:schemeClr val="tx1"/>
                </a:solidFill>
              </a:rPr>
              <a:t>(</a:t>
            </a:r>
            <a:r>
              <a:rPr lang="fr-FR" sz="1600" dirty="0">
                <a:solidFill>
                  <a:schemeClr val="tx1"/>
                </a:solidFill>
              </a:rPr>
              <a:t>2 à 6) spécialités de baccalauréat ; choix de la spécialité à l’issue de l’année de </a:t>
            </a:r>
            <a:r>
              <a:rPr lang="fr-FR" sz="1600" dirty="0" smtClean="0">
                <a:solidFill>
                  <a:schemeClr val="tx1"/>
                </a:solidFill>
              </a:rPr>
              <a:t>seconde</a:t>
            </a:r>
          </a:p>
          <a:p>
            <a:pPr marL="630238" indent="0" algn="just">
              <a:buFont typeface="Arial"/>
              <a:buNone/>
              <a:defRPr/>
            </a:pPr>
            <a:r>
              <a:rPr lang="fr-FR" sz="1600" b="1" u="sng" dirty="0" smtClean="0"/>
              <a:t>3 premières familles pour la rentrée 2019 </a:t>
            </a:r>
            <a:r>
              <a:rPr lang="fr-FR" sz="1600" b="1" dirty="0" smtClean="0"/>
              <a:t>:</a:t>
            </a:r>
          </a:p>
          <a:p>
            <a:pPr marL="1079501" lvl="1" indent="0" algn="just">
              <a:buFont typeface="Wingdings" pitchFamily="2" charset="2"/>
              <a:buChar char="ü"/>
              <a:defRPr/>
            </a:pPr>
            <a:r>
              <a:rPr lang="fr-FR" sz="1600" dirty="0" smtClean="0">
                <a:solidFill>
                  <a:schemeClr val="tx1"/>
                </a:solidFill>
              </a:rPr>
              <a:t> </a:t>
            </a:r>
            <a:r>
              <a:rPr lang="fr-FR" sz="1600" i="1" dirty="0" smtClean="0">
                <a:solidFill>
                  <a:srgbClr val="0070C0"/>
                </a:solidFill>
              </a:rPr>
              <a:t>Métiers de la construction durable, du bâtiment et des travaux publics </a:t>
            </a:r>
          </a:p>
          <a:p>
            <a:pPr marL="1079501" lvl="2" algn="just">
              <a:buFont typeface="Wingdings" pitchFamily="2" charset="2"/>
              <a:buChar char="ü"/>
              <a:defRPr/>
            </a:pPr>
            <a:r>
              <a:rPr lang="fr-FR" sz="1600" i="1" dirty="0" smtClean="0">
                <a:solidFill>
                  <a:srgbClr val="0070C0"/>
                </a:solidFill>
              </a:rPr>
              <a:t> Métiers de la gestion administrative, du transport et de la logistique</a:t>
            </a:r>
          </a:p>
          <a:p>
            <a:pPr marL="1079501" lvl="3" algn="just">
              <a:buFont typeface="Wingdings" pitchFamily="2" charset="2"/>
              <a:buChar char="ü"/>
              <a:defRPr/>
            </a:pPr>
            <a:r>
              <a:rPr lang="fr-FR" sz="1600" i="1" dirty="0" smtClean="0">
                <a:solidFill>
                  <a:srgbClr val="0070C0"/>
                </a:solidFill>
              </a:rPr>
              <a:t>Métiers de la relation client (accueil-relation client, commerce- vente)</a:t>
            </a:r>
          </a:p>
          <a:p>
            <a:pPr algn="just">
              <a:spcBef>
                <a:spcPts val="0"/>
              </a:spcBef>
              <a:buFont typeface="Arial"/>
              <a:buNone/>
              <a:defRPr/>
            </a:pPr>
            <a:endParaRPr lang="fr-FR" sz="2400" dirty="0" smtClean="0"/>
          </a:p>
          <a:p>
            <a:pPr lvl="1" algn="just">
              <a:spcBef>
                <a:spcPts val="0"/>
              </a:spcBef>
              <a:defRPr/>
            </a:pPr>
            <a:r>
              <a:rPr lang="fr-FR" sz="1600" b="1" dirty="0" smtClean="0">
                <a:solidFill>
                  <a:schemeClr val="tx1"/>
                </a:solidFill>
              </a:rPr>
              <a:t> terminale </a:t>
            </a:r>
            <a:r>
              <a:rPr lang="fr-FR" sz="1600" b="1" dirty="0">
                <a:solidFill>
                  <a:schemeClr val="tx1"/>
                </a:solidFill>
              </a:rPr>
              <a:t>professionnelle</a:t>
            </a:r>
            <a:r>
              <a:rPr lang="fr-FR" sz="1600" dirty="0">
                <a:solidFill>
                  <a:schemeClr val="tx1"/>
                </a:solidFill>
              </a:rPr>
              <a:t>, selon </a:t>
            </a:r>
            <a:r>
              <a:rPr lang="fr-FR" sz="1600" dirty="0" smtClean="0">
                <a:solidFill>
                  <a:schemeClr val="tx1"/>
                </a:solidFill>
              </a:rPr>
              <a:t>le projet </a:t>
            </a:r>
            <a:r>
              <a:rPr lang="fr-FR" sz="1600" dirty="0">
                <a:solidFill>
                  <a:schemeClr val="tx1"/>
                </a:solidFill>
              </a:rPr>
              <a:t>de l’élève : </a:t>
            </a:r>
            <a:r>
              <a:rPr lang="fr-FR" sz="1600" b="1" dirty="0">
                <a:solidFill>
                  <a:schemeClr val="tx1"/>
                </a:solidFill>
              </a:rPr>
              <a:t>module d’insertion professionnelle </a:t>
            </a:r>
            <a:r>
              <a:rPr lang="fr-FR" sz="1600" dirty="0">
                <a:solidFill>
                  <a:schemeClr val="tx1"/>
                </a:solidFill>
              </a:rPr>
              <a:t>et d’entrepreneuriat ou </a:t>
            </a:r>
            <a:r>
              <a:rPr lang="fr-FR" sz="1600" b="1" dirty="0">
                <a:solidFill>
                  <a:schemeClr val="tx1"/>
                </a:solidFill>
              </a:rPr>
              <a:t>module de poursuite </a:t>
            </a:r>
            <a:r>
              <a:rPr lang="fr-FR" sz="1600" b="1" dirty="0" smtClean="0">
                <a:solidFill>
                  <a:schemeClr val="tx1"/>
                </a:solidFill>
              </a:rPr>
              <a:t>d’études</a:t>
            </a:r>
          </a:p>
          <a:p>
            <a:pPr algn="just">
              <a:spcBef>
                <a:spcPts val="0"/>
              </a:spcBef>
              <a:buFont typeface="Arial"/>
              <a:buNone/>
              <a:defRPr/>
            </a:pPr>
            <a:endParaRPr lang="fr-FR" sz="1800" b="1" dirty="0" smtClean="0"/>
          </a:p>
        </p:txBody>
      </p:sp>
      <p:sp>
        <p:nvSpPr>
          <p:cNvPr id="57348" name="Espace réservé du numéro de diapositive 2"/>
          <p:cNvSpPr>
            <a:spLocks noGrp="1"/>
          </p:cNvSpPr>
          <p:nvPr>
            <p:ph type="sldNum" sz="quarter" idx="14"/>
          </p:nvPr>
        </p:nvSpPr>
        <p:spPr bwMode="auto">
          <a:noFill/>
          <a:ln>
            <a:miter lim="800000"/>
            <a:headEnd/>
            <a:tailEnd/>
          </a:ln>
        </p:spPr>
        <p:txBody>
          <a:bodyPr/>
          <a:lstStyle/>
          <a:p>
            <a:fld id="{8E81E5C3-5B04-4E92-B704-E7D3590E5661}" type="slidenum">
              <a:rPr lang="fr-FR" altLang="fr-FR">
                <a:latin typeface="Arial" pitchFamily="34" charset="0"/>
              </a:rPr>
              <a:pPr/>
              <a:t>17</a:t>
            </a:fld>
            <a:endParaRPr lang="fr-FR" altLang="fr-FR">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 calcmode="lin" valueType="num">
                                      <p:cBhvr additive="base">
                                        <p:cTn id="4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 calcmode="lin" valueType="num">
                                      <p:cBhvr additive="base">
                                        <p:cTn id="4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LP  Jeannette  Verdier</a:t>
            </a:r>
            <a:endParaRPr lang="fr-FR" dirty="0"/>
          </a:p>
        </p:txBody>
      </p:sp>
      <p:sp>
        <p:nvSpPr>
          <p:cNvPr id="3" name="Espace réservé du contenu 2"/>
          <p:cNvSpPr>
            <a:spLocks noGrp="1"/>
          </p:cNvSpPr>
          <p:nvPr>
            <p:ph sz="quarter" idx="1"/>
          </p:nvPr>
        </p:nvSpPr>
        <p:spPr>
          <a:xfrm>
            <a:off x="395536" y="2276872"/>
            <a:ext cx="8748464" cy="4324350"/>
          </a:xfrm>
        </p:spPr>
        <p:txBody>
          <a:bodyPr/>
          <a:lstStyle/>
          <a:p>
            <a:pPr marL="339725" indent="-339725">
              <a:lnSpc>
                <a:spcPct val="90000"/>
              </a:lnSpc>
              <a:spcBef>
                <a:spcPts val="600"/>
              </a:spcBef>
              <a:buClr>
                <a:srgbClr val="EEB0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400" dirty="0" smtClean="0">
                <a:latin typeface="Comic Sans MS" pitchFamily="64" charset="0"/>
                <a:cs typeface="Lucida Sans Unicode" charset="0"/>
              </a:rPr>
              <a:t>CAP Opérateur/Opératrice logistique</a:t>
            </a:r>
          </a:p>
          <a:p>
            <a:pPr marL="339725" indent="-339725">
              <a:lnSpc>
                <a:spcPct val="90000"/>
              </a:lnSpc>
              <a:spcBef>
                <a:spcPts val="700"/>
              </a:spcBef>
              <a:buClr>
                <a:srgbClr val="EEB0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400" dirty="0" smtClean="0">
                <a:latin typeface="Comic Sans MS" pitchFamily="64" charset="0"/>
                <a:cs typeface="Lucida Sans Unicode" charset="0"/>
              </a:rPr>
              <a:t>CAP Métiers de la mode: vêtement flou</a:t>
            </a:r>
          </a:p>
          <a:p>
            <a:pPr marL="339725" indent="-339725">
              <a:lnSpc>
                <a:spcPct val="90000"/>
              </a:lnSpc>
              <a:spcBef>
                <a:spcPts val="700"/>
              </a:spcBef>
              <a:buClr>
                <a:srgbClr val="EEB0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400" dirty="0" smtClean="0">
                <a:latin typeface="Comic Sans MS" pitchFamily="64" charset="0"/>
                <a:cs typeface="Lucida Sans Unicode" charset="0"/>
              </a:rPr>
              <a:t>CAP Employé de Commerce Multi-spécialités </a:t>
            </a:r>
            <a:endParaRPr lang="fr-FR" sz="2400" dirty="0" smtClean="0">
              <a:solidFill>
                <a:srgbClr val="FFC000"/>
              </a:solidFill>
              <a:latin typeface="Comic Sans MS" pitchFamily="64" charset="0"/>
              <a:cs typeface="Lucida Sans Unicode" charset="0"/>
            </a:endParaRPr>
          </a:p>
          <a:p>
            <a:pPr marL="339725" indent="-339725">
              <a:lnSpc>
                <a:spcPct val="90000"/>
              </a:lnSpc>
              <a:spcBef>
                <a:spcPts val="700"/>
              </a:spcBef>
              <a:buClr>
                <a:srgbClr val="EEB0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400" dirty="0" smtClean="0">
                <a:latin typeface="Comic Sans MS" pitchFamily="64" charset="0"/>
                <a:cs typeface="Lucida Sans Unicode" charset="0"/>
              </a:rPr>
              <a:t>Bac Pro Logistique</a:t>
            </a:r>
          </a:p>
          <a:p>
            <a:pPr marL="339725" indent="-339725">
              <a:lnSpc>
                <a:spcPct val="90000"/>
              </a:lnSpc>
              <a:spcBef>
                <a:spcPts val="700"/>
              </a:spcBef>
              <a:buClr>
                <a:srgbClr val="EEB0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400" dirty="0" smtClean="0">
                <a:latin typeface="Comic Sans MS" pitchFamily="64" charset="0"/>
                <a:cs typeface="Lucida Sans Unicode" charset="0"/>
              </a:rPr>
              <a:t>Bac Pro Transport</a:t>
            </a:r>
            <a:endParaRPr lang="fr-FR" sz="1800" i="1" dirty="0" smtClean="0">
              <a:solidFill>
                <a:srgbClr val="FFC000"/>
              </a:solidFill>
              <a:latin typeface="Comic Sans MS" panose="030F0702030302020204" pitchFamily="66" charset="0"/>
            </a:endParaRPr>
          </a:p>
          <a:p>
            <a:pPr marL="339725" indent="-339725">
              <a:lnSpc>
                <a:spcPct val="90000"/>
              </a:lnSpc>
              <a:spcBef>
                <a:spcPts val="700"/>
              </a:spcBef>
              <a:buClr>
                <a:srgbClr val="EEB0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400" dirty="0" smtClean="0">
                <a:latin typeface="Comic Sans MS" pitchFamily="64" charset="0"/>
                <a:cs typeface="Lucida Sans Unicode" charset="0"/>
              </a:rPr>
              <a:t>Bac Pro Gestion - Administration</a:t>
            </a:r>
          </a:p>
          <a:p>
            <a:pPr marL="339725" indent="-339725">
              <a:lnSpc>
                <a:spcPct val="90000"/>
              </a:lnSpc>
              <a:spcBef>
                <a:spcPts val="700"/>
              </a:spcBef>
              <a:buClr>
                <a:srgbClr val="EEB0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400" dirty="0" smtClean="0">
                <a:latin typeface="Comic Sans MS" pitchFamily="64" charset="0"/>
                <a:cs typeface="Lucida Sans Unicode" charset="0"/>
              </a:rPr>
              <a:t>Bac pro Accueil Relation Clients Usagers</a:t>
            </a:r>
          </a:p>
          <a:p>
            <a:pPr marL="339725" indent="-339725">
              <a:lnSpc>
                <a:spcPct val="90000"/>
              </a:lnSpc>
              <a:spcBef>
                <a:spcPts val="700"/>
              </a:spcBef>
              <a:buClr>
                <a:srgbClr val="EEB0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400" dirty="0" smtClean="0">
                <a:latin typeface="Comic Sans MS" pitchFamily="64" charset="0"/>
                <a:cs typeface="Lucida Sans Unicode" charset="0"/>
              </a:rPr>
              <a:t>Bac Pro Vente </a:t>
            </a:r>
            <a:endParaRPr lang="fr-FR" sz="1800" dirty="0" smtClean="0">
              <a:latin typeface="Comic Sans MS" pitchFamily="64" charset="0"/>
              <a:cs typeface="Lucida Sans Unicode" charset="0"/>
            </a:endParaRPr>
          </a:p>
          <a:p>
            <a:pPr marL="339725" indent="-339725">
              <a:lnSpc>
                <a:spcPct val="90000"/>
              </a:lnSpc>
              <a:spcBef>
                <a:spcPts val="700"/>
              </a:spcBef>
              <a:buClr>
                <a:srgbClr val="EEB0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400" dirty="0" smtClean="0">
                <a:latin typeface="Comic Sans MS" pitchFamily="64" charset="0"/>
                <a:cs typeface="Lucida Sans Unicode" charset="0"/>
              </a:rPr>
              <a:t>Bac Pro Commerce</a:t>
            </a:r>
          </a:p>
          <a:p>
            <a:endParaRPr lang="fr-FR" dirty="0"/>
          </a:p>
        </p:txBody>
      </p:sp>
      <p:sp>
        <p:nvSpPr>
          <p:cNvPr id="4" name="Accolade fermante 3"/>
          <p:cNvSpPr/>
          <p:nvPr/>
        </p:nvSpPr>
        <p:spPr>
          <a:xfrm>
            <a:off x="6429387" y="3643314"/>
            <a:ext cx="214315" cy="10715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Accolade fermante 4"/>
          <p:cNvSpPr/>
          <p:nvPr/>
        </p:nvSpPr>
        <p:spPr>
          <a:xfrm>
            <a:off x="6715140" y="4929198"/>
            <a:ext cx="214314" cy="11430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Ellipse 5"/>
          <p:cNvSpPr/>
          <p:nvPr/>
        </p:nvSpPr>
        <p:spPr>
          <a:xfrm>
            <a:off x="6804248" y="3501008"/>
            <a:ext cx="201622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bg1"/>
                </a:solidFill>
              </a:rPr>
              <a:t>Famille  de Métiers GA/Transport /Logistique </a:t>
            </a:r>
            <a:endParaRPr lang="fr-FR" sz="1200" dirty="0">
              <a:solidFill>
                <a:schemeClr val="bg1"/>
              </a:solidFill>
            </a:endParaRPr>
          </a:p>
        </p:txBody>
      </p:sp>
      <p:sp>
        <p:nvSpPr>
          <p:cNvPr id="7" name="Ellipse 6"/>
          <p:cNvSpPr/>
          <p:nvPr/>
        </p:nvSpPr>
        <p:spPr>
          <a:xfrm>
            <a:off x="7164288" y="4941168"/>
            <a:ext cx="1728192"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Famille  de Métiers  de la Relation Client</a:t>
            </a:r>
            <a:endParaRPr lang="fr-FR"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LP  Château  Blanc</a:t>
            </a:r>
            <a:endParaRPr lang="fr-FR" dirty="0"/>
          </a:p>
        </p:txBody>
      </p:sp>
      <p:sp>
        <p:nvSpPr>
          <p:cNvPr id="3" name="Espace réservé du contenu 2"/>
          <p:cNvSpPr>
            <a:spLocks noGrp="1"/>
          </p:cNvSpPr>
          <p:nvPr>
            <p:ph sz="quarter" idx="1"/>
          </p:nvPr>
        </p:nvSpPr>
        <p:spPr/>
        <p:txBody>
          <a:bodyPr>
            <a:normAutofit fontScale="25000" lnSpcReduction="20000"/>
          </a:bodyPr>
          <a:lstStyle/>
          <a:p>
            <a:pPr>
              <a:lnSpc>
                <a:spcPct val="120000"/>
              </a:lnSpc>
              <a:spcBef>
                <a:spcPts val="500"/>
              </a:spcBef>
              <a:buClr>
                <a:srgbClr val="7030A0"/>
              </a:buClr>
              <a:buFont typeface="Wingdings" panose="05000000000000000000" pitchFamily="2" charset="2"/>
              <a:buChar char=""/>
              <a:defRPr/>
            </a:pPr>
            <a:r>
              <a:rPr lang="fr-FR" altLang="fr-FR" sz="6400" dirty="0" smtClean="0">
                <a:latin typeface="Comic Sans MS" panose="030F0702030302020204" pitchFamily="66" charset="0"/>
              </a:rPr>
              <a:t>CAP  Monteur en Installations Sanitaires</a:t>
            </a:r>
            <a:endParaRPr lang="fr-FR" altLang="fr-FR" sz="6400" i="1" dirty="0" smtClean="0">
              <a:latin typeface="Comic Sans MS" panose="030F0702030302020204" pitchFamily="66" charset="0"/>
            </a:endParaRPr>
          </a:p>
          <a:p>
            <a:pPr>
              <a:lnSpc>
                <a:spcPct val="120000"/>
              </a:lnSpc>
              <a:spcBef>
                <a:spcPts val="500"/>
              </a:spcBef>
              <a:buClr>
                <a:srgbClr val="7030A0"/>
              </a:buClr>
              <a:buFont typeface="Wingdings" panose="05000000000000000000" pitchFamily="2" charset="2"/>
              <a:buChar char=""/>
              <a:defRPr/>
            </a:pPr>
            <a:r>
              <a:rPr lang="fr-FR" altLang="fr-FR" sz="6400" dirty="0" smtClean="0">
                <a:latin typeface="Comic Sans MS" panose="030F0702030302020204" pitchFamily="66" charset="0"/>
              </a:rPr>
              <a:t>CAP Assistant en Milieux Familial et Collectif </a:t>
            </a:r>
          </a:p>
          <a:p>
            <a:pPr>
              <a:lnSpc>
                <a:spcPct val="120000"/>
              </a:lnSpc>
              <a:spcBef>
                <a:spcPts val="500"/>
              </a:spcBef>
              <a:buClr>
                <a:srgbClr val="7030A0"/>
              </a:buClr>
              <a:buFont typeface="Wingdings" panose="05000000000000000000" pitchFamily="2" charset="2"/>
              <a:buChar char=""/>
              <a:defRPr/>
            </a:pPr>
            <a:r>
              <a:rPr lang="fr-FR" altLang="fr-FR" sz="6400" dirty="0" smtClean="0">
                <a:latin typeface="Comic Sans MS" panose="030F0702030302020204" pitchFamily="66" charset="0"/>
              </a:rPr>
              <a:t>CAP Ebéniste </a:t>
            </a:r>
            <a:r>
              <a:rPr lang="fr-FR" altLang="fr-FR" sz="6400" i="1" dirty="0" smtClean="0">
                <a:latin typeface="Comic Sans MS" panose="030F0702030302020204" pitchFamily="66" charset="0"/>
              </a:rPr>
              <a:t>(recrutement particulier)   </a:t>
            </a:r>
            <a:endParaRPr lang="fr-FR" altLang="fr-FR" sz="6400" i="1" dirty="0" smtClean="0">
              <a:solidFill>
                <a:srgbClr val="EEB000"/>
              </a:solidFill>
              <a:latin typeface="Comic Sans MS" panose="030F0702030302020204" pitchFamily="66" charset="0"/>
            </a:endParaRPr>
          </a:p>
          <a:p>
            <a:pPr marL="0" indent="0">
              <a:lnSpc>
                <a:spcPct val="120000"/>
              </a:lnSpc>
              <a:spcBef>
                <a:spcPts val="500"/>
              </a:spcBef>
              <a:buClr>
                <a:srgbClr val="7030A0"/>
              </a:buClr>
              <a:defRPr/>
            </a:pPr>
            <a:endParaRPr lang="fr-FR" altLang="fr-FR" sz="6400" dirty="0" smtClean="0">
              <a:latin typeface="Comic Sans MS" panose="030F0702030302020204" pitchFamily="66" charset="0"/>
            </a:endParaRPr>
          </a:p>
          <a:p>
            <a:pPr>
              <a:lnSpc>
                <a:spcPct val="120000"/>
              </a:lnSpc>
              <a:spcBef>
                <a:spcPts val="500"/>
              </a:spcBef>
              <a:buClr>
                <a:srgbClr val="7030A0"/>
              </a:buClr>
              <a:buFont typeface="Wingdings" panose="05000000000000000000" pitchFamily="2" charset="2"/>
              <a:buChar char=""/>
              <a:defRPr/>
            </a:pPr>
            <a:r>
              <a:rPr lang="fr-FR" altLang="fr-FR" sz="6400" dirty="0" smtClean="0">
                <a:latin typeface="Comic Sans MS" panose="030F0702030302020204" pitchFamily="66" charset="0"/>
              </a:rPr>
              <a:t>Bac Pro Accompagnement Soins et Services à la personne Option : Structure</a:t>
            </a:r>
          </a:p>
          <a:p>
            <a:pPr>
              <a:lnSpc>
                <a:spcPct val="120000"/>
              </a:lnSpc>
              <a:spcBef>
                <a:spcPts val="500"/>
              </a:spcBef>
              <a:buClr>
                <a:srgbClr val="7030A0"/>
              </a:buClr>
              <a:buFont typeface="Wingdings" panose="05000000000000000000" pitchFamily="2" charset="2"/>
              <a:buChar char=""/>
              <a:defRPr/>
            </a:pPr>
            <a:r>
              <a:rPr lang="fr-FR" altLang="fr-FR" sz="6400" dirty="0" smtClean="0">
                <a:latin typeface="Comic Sans MS" panose="030F0702030302020204" pitchFamily="66" charset="0"/>
              </a:rPr>
              <a:t>Bac Pro Technicien d’Usinage </a:t>
            </a:r>
            <a:r>
              <a:rPr lang="fr-FR" altLang="fr-FR" sz="6400" i="1" dirty="0" smtClean="0">
                <a:latin typeface="Comic Sans MS" panose="030F0702030302020204" pitchFamily="66" charset="0"/>
              </a:rPr>
              <a:t>(statut scolaire ou apprentissage)</a:t>
            </a:r>
          </a:p>
          <a:p>
            <a:pPr>
              <a:lnSpc>
                <a:spcPct val="120000"/>
              </a:lnSpc>
              <a:spcBef>
                <a:spcPts val="500"/>
              </a:spcBef>
              <a:buClr>
                <a:srgbClr val="7030A0"/>
              </a:buClr>
              <a:buFont typeface="Wingdings" panose="05000000000000000000" pitchFamily="2" charset="2"/>
              <a:buChar char=""/>
              <a:defRPr/>
            </a:pPr>
            <a:r>
              <a:rPr lang="fr-FR" altLang="fr-FR" sz="6400" dirty="0" smtClean="0">
                <a:latin typeface="Comic Sans MS" panose="030F0702030302020204" pitchFamily="66" charset="0"/>
              </a:rPr>
              <a:t>Bac Pro Systèmes Numériques Option Réseaux Informatiques et Systèmes communicants</a:t>
            </a:r>
          </a:p>
          <a:p>
            <a:pPr>
              <a:lnSpc>
                <a:spcPct val="120000"/>
              </a:lnSpc>
              <a:spcBef>
                <a:spcPts val="500"/>
              </a:spcBef>
              <a:buClr>
                <a:srgbClr val="7030A0"/>
              </a:buClr>
              <a:buFont typeface="Wingdings" panose="05000000000000000000" pitchFamily="2" charset="2"/>
              <a:buChar char=""/>
              <a:defRPr/>
            </a:pPr>
            <a:r>
              <a:rPr lang="fr-FR" altLang="fr-FR" sz="6400" dirty="0" smtClean="0">
                <a:latin typeface="Comic Sans MS" panose="030F0702030302020204" pitchFamily="66" charset="0"/>
              </a:rPr>
              <a:t>Bac Pro Métiers de l’Electricité et de ses Environnements Connectés</a:t>
            </a:r>
          </a:p>
          <a:p>
            <a:pPr>
              <a:lnSpc>
                <a:spcPct val="120000"/>
              </a:lnSpc>
              <a:spcBef>
                <a:spcPts val="500"/>
              </a:spcBef>
              <a:buClr>
                <a:srgbClr val="7030A0"/>
              </a:buClr>
              <a:buFont typeface="Wingdings" panose="05000000000000000000" pitchFamily="2" charset="2"/>
              <a:buChar char=""/>
              <a:defRPr/>
            </a:pPr>
            <a:r>
              <a:rPr lang="fr-FR" altLang="fr-FR" sz="6400" dirty="0" smtClean="0">
                <a:latin typeface="Comic Sans MS" panose="030F0702030302020204" pitchFamily="66" charset="0"/>
              </a:rPr>
              <a:t>Bac Pro Technicien du Froid et du Conditionnement d’Air </a:t>
            </a:r>
            <a:r>
              <a:rPr lang="fr-FR" altLang="fr-FR" sz="6400" i="1" dirty="0" smtClean="0">
                <a:latin typeface="Comic Sans MS" panose="030F0702030302020204" pitchFamily="66" charset="0"/>
              </a:rPr>
              <a:t>(statut scolaire ou apprentissage)</a:t>
            </a:r>
          </a:p>
          <a:p>
            <a:pPr>
              <a:lnSpc>
                <a:spcPct val="120000"/>
              </a:lnSpc>
              <a:spcBef>
                <a:spcPts val="500"/>
              </a:spcBef>
              <a:buClr>
                <a:srgbClr val="7030A0"/>
              </a:buClr>
              <a:buFont typeface="Wingdings" panose="05000000000000000000" pitchFamily="2" charset="2"/>
              <a:buChar char=""/>
              <a:defRPr/>
            </a:pPr>
            <a:r>
              <a:rPr lang="fr-FR" altLang="fr-FR" sz="6400" dirty="0" smtClean="0">
                <a:latin typeface="Comic Sans MS" panose="030F0702030302020204" pitchFamily="66" charset="0"/>
              </a:rPr>
              <a:t>Bac pro Technicien de Maintenance des Systèmes Energétiques et Climatiques</a:t>
            </a:r>
          </a:p>
          <a:p>
            <a:pPr marL="0" indent="0">
              <a:lnSpc>
                <a:spcPct val="120000"/>
              </a:lnSpc>
              <a:spcBef>
                <a:spcPts val="500"/>
              </a:spcBef>
              <a:buClr>
                <a:srgbClr val="7030A0"/>
              </a:buClr>
              <a:defRPr/>
            </a:pPr>
            <a:endParaRPr lang="fr-FR" altLang="fr-FR" sz="6400" i="1" dirty="0" smtClean="0">
              <a:solidFill>
                <a:srgbClr val="EEB000"/>
              </a:solidFill>
              <a:latin typeface="Comic Sans MS" panose="030F0702030302020204" pitchFamily="66" charset="0"/>
            </a:endParaRPr>
          </a:p>
          <a:p>
            <a:pPr>
              <a:lnSpc>
                <a:spcPct val="120000"/>
              </a:lnSpc>
              <a:spcBef>
                <a:spcPts val="500"/>
              </a:spcBef>
              <a:buClr>
                <a:srgbClr val="7030A0"/>
              </a:buClr>
              <a:buFont typeface="Wingdings" panose="05000000000000000000" pitchFamily="2" charset="2"/>
              <a:buChar char=""/>
              <a:defRPr/>
            </a:pPr>
            <a:r>
              <a:rPr lang="fr-FR" altLang="fr-FR" sz="6400" dirty="0" smtClean="0">
                <a:latin typeface="Comic Sans MS" panose="030F0702030302020204" pitchFamily="66" charset="0"/>
              </a:rPr>
              <a:t>Bac Pro Etude et Réalisation d’Agencement</a:t>
            </a:r>
          </a:p>
          <a:p>
            <a:pPr>
              <a:lnSpc>
                <a:spcPct val="120000"/>
              </a:lnSpc>
              <a:spcBef>
                <a:spcPts val="500"/>
              </a:spcBef>
              <a:buClr>
                <a:srgbClr val="7030A0"/>
              </a:buClr>
              <a:buFont typeface="Wingdings" panose="05000000000000000000" pitchFamily="2" charset="2"/>
              <a:buChar char=""/>
              <a:defRPr/>
            </a:pPr>
            <a:r>
              <a:rPr lang="fr-FR" altLang="fr-FR" sz="6400" dirty="0" smtClean="0">
                <a:latin typeface="Comic Sans MS" panose="030F0702030302020204" pitchFamily="66" charset="0"/>
              </a:rPr>
              <a:t>Bac pro Technicien Menuisier Agenceur </a:t>
            </a:r>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14" name="AutoShape 1"/>
          <p:cNvCxnSpPr>
            <a:cxnSpLocks noChangeShapeType="1"/>
          </p:cNvCxnSpPr>
          <p:nvPr/>
        </p:nvCxnSpPr>
        <p:spPr bwMode="auto">
          <a:xfrm flipV="1">
            <a:off x="827088" y="1557338"/>
            <a:ext cx="3175" cy="1584325"/>
          </a:xfrm>
          <a:prstGeom prst="straightConnector1">
            <a:avLst/>
          </a:prstGeom>
          <a:noFill/>
          <a:ln w="25560" cap="sq">
            <a:solidFill>
              <a:srgbClr val="F79646"/>
            </a:solidFill>
            <a:miter lim="800000"/>
            <a:headEnd/>
            <a:tailEnd type="triangle" w="med" len="med"/>
          </a:ln>
          <a:effectLst>
            <a:outerShdw dist="74769" dir="938535" algn="ctr" rotWithShape="0">
              <a:srgbClr val="000000">
                <a:alpha val="38033"/>
              </a:srgbClr>
            </a:outerShdw>
          </a:effectLst>
        </p:spPr>
      </p:cxnSp>
      <p:cxnSp>
        <p:nvCxnSpPr>
          <p:cNvPr id="13316" name="AutoShape 3"/>
          <p:cNvCxnSpPr>
            <a:cxnSpLocks noChangeShapeType="1"/>
          </p:cNvCxnSpPr>
          <p:nvPr/>
        </p:nvCxnSpPr>
        <p:spPr bwMode="auto">
          <a:xfrm flipV="1">
            <a:off x="6084888" y="3789363"/>
            <a:ext cx="288925" cy="3175"/>
          </a:xfrm>
          <a:prstGeom prst="straightConnector1">
            <a:avLst/>
          </a:prstGeom>
          <a:noFill/>
          <a:ln w="25560" cap="sq">
            <a:solidFill>
              <a:srgbClr val="000000"/>
            </a:solidFill>
            <a:miter lim="800000"/>
            <a:headEnd/>
            <a:tailEnd type="triangle" w="med" len="med"/>
          </a:ln>
          <a:effectLst>
            <a:outerShdw dist="74769" dir="938535" algn="ctr" rotWithShape="0">
              <a:srgbClr val="000000">
                <a:alpha val="38033"/>
              </a:srgbClr>
            </a:outerShdw>
          </a:effectLst>
        </p:spPr>
      </p:cxnSp>
      <p:cxnSp>
        <p:nvCxnSpPr>
          <p:cNvPr id="13317" name="AutoShape 4"/>
          <p:cNvCxnSpPr>
            <a:cxnSpLocks noChangeShapeType="1"/>
            <a:stCxn id="13327" idx="0"/>
            <a:endCxn id="13335" idx="4"/>
          </p:cNvCxnSpPr>
          <p:nvPr/>
        </p:nvCxnSpPr>
        <p:spPr bwMode="auto">
          <a:xfrm flipV="1">
            <a:off x="8245475" y="3284538"/>
            <a:ext cx="88900" cy="649287"/>
          </a:xfrm>
          <a:prstGeom prst="straightConnector1">
            <a:avLst/>
          </a:prstGeom>
          <a:noFill/>
          <a:ln w="25560" cap="sq">
            <a:solidFill>
              <a:srgbClr val="F79646"/>
            </a:solidFill>
            <a:miter lim="800000"/>
            <a:headEnd/>
            <a:tailEnd type="triangle" w="med" len="med"/>
          </a:ln>
          <a:effectLst>
            <a:outerShdw dist="74769" dir="938535" algn="ctr" rotWithShape="0">
              <a:srgbClr val="000000">
                <a:alpha val="38033"/>
              </a:srgbClr>
            </a:outerShdw>
          </a:effectLst>
        </p:spPr>
      </p:cxnSp>
      <p:cxnSp>
        <p:nvCxnSpPr>
          <p:cNvPr id="13318" name="AutoShape 5"/>
          <p:cNvCxnSpPr>
            <a:cxnSpLocks noChangeShapeType="1"/>
          </p:cNvCxnSpPr>
          <p:nvPr/>
        </p:nvCxnSpPr>
        <p:spPr bwMode="auto">
          <a:xfrm flipV="1">
            <a:off x="5757863" y="2530475"/>
            <a:ext cx="612775" cy="1588"/>
          </a:xfrm>
          <a:prstGeom prst="straightConnector1">
            <a:avLst/>
          </a:prstGeom>
          <a:noFill/>
          <a:ln w="25560" cap="sq">
            <a:solidFill>
              <a:srgbClr val="F79646"/>
            </a:solidFill>
            <a:miter lim="800000"/>
            <a:headEnd/>
            <a:tailEnd type="triangle" w="med" len="med"/>
          </a:ln>
          <a:effectLst>
            <a:outerShdw dist="74769" dir="938535" algn="ctr" rotWithShape="0">
              <a:srgbClr val="000000">
                <a:alpha val="38033"/>
              </a:srgbClr>
            </a:outerShdw>
          </a:effectLst>
        </p:spPr>
      </p:cxnSp>
      <p:cxnSp>
        <p:nvCxnSpPr>
          <p:cNvPr id="13319" name="AutoShape 6"/>
          <p:cNvCxnSpPr>
            <a:cxnSpLocks noChangeShapeType="1"/>
            <a:stCxn id="13331" idx="0"/>
            <a:endCxn id="13333" idx="4"/>
          </p:cNvCxnSpPr>
          <p:nvPr/>
        </p:nvCxnSpPr>
        <p:spPr bwMode="auto">
          <a:xfrm flipH="1" flipV="1">
            <a:off x="4356100" y="1557338"/>
            <a:ext cx="0" cy="1584325"/>
          </a:xfrm>
          <a:prstGeom prst="straightConnector1">
            <a:avLst/>
          </a:prstGeom>
          <a:noFill/>
          <a:ln w="25560" cap="sq">
            <a:solidFill>
              <a:srgbClr val="F79646"/>
            </a:solidFill>
            <a:miter lim="800000"/>
            <a:headEnd/>
            <a:tailEnd type="triangle" w="med" len="med"/>
          </a:ln>
          <a:effectLst>
            <a:outerShdw dist="74769" dir="938535" algn="ctr" rotWithShape="0">
              <a:srgbClr val="000000">
                <a:alpha val="38033"/>
              </a:srgbClr>
            </a:outerShdw>
          </a:effectLst>
        </p:spPr>
      </p:cxnSp>
      <p:cxnSp>
        <p:nvCxnSpPr>
          <p:cNvPr id="13320" name="AutoShape 7"/>
          <p:cNvCxnSpPr>
            <a:cxnSpLocks noChangeShapeType="1"/>
          </p:cNvCxnSpPr>
          <p:nvPr/>
        </p:nvCxnSpPr>
        <p:spPr bwMode="auto">
          <a:xfrm flipV="1">
            <a:off x="1873250" y="1557338"/>
            <a:ext cx="612775" cy="1587"/>
          </a:xfrm>
          <a:prstGeom prst="straightConnector1">
            <a:avLst/>
          </a:prstGeom>
          <a:noFill/>
          <a:ln w="25560" cap="sq">
            <a:solidFill>
              <a:srgbClr val="F79646"/>
            </a:solidFill>
            <a:miter lim="800000"/>
            <a:headEnd/>
            <a:tailEnd type="triangle" w="med" len="med"/>
          </a:ln>
          <a:effectLst>
            <a:outerShdw dist="74769" dir="938535" algn="ctr" rotWithShape="0">
              <a:srgbClr val="000000">
                <a:alpha val="38033"/>
              </a:srgbClr>
            </a:outerShdw>
          </a:effectLst>
        </p:spPr>
      </p:cxnSp>
      <p:sp>
        <p:nvSpPr>
          <p:cNvPr id="13322" name="AutoShape 9"/>
          <p:cNvSpPr>
            <a:spLocks noChangeArrowheads="1"/>
          </p:cNvSpPr>
          <p:nvPr/>
        </p:nvSpPr>
        <p:spPr bwMode="auto">
          <a:xfrm>
            <a:off x="7524750" y="4797425"/>
            <a:ext cx="1439863" cy="647700"/>
          </a:xfrm>
          <a:prstGeom prst="roundRect">
            <a:avLst>
              <a:gd name="adj" fmla="val 16667"/>
            </a:avLst>
          </a:prstGeom>
          <a:solidFill>
            <a:srgbClr val="FFFFFF"/>
          </a:solidFill>
          <a:ln w="25560" cap="sq">
            <a:solidFill>
              <a:srgbClr val="385D8A"/>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solidFill>
                  <a:srgbClr val="000000"/>
                </a:solidFill>
                <a:ea typeface="Microsoft YaHei" pitchFamily="34" charset="-122"/>
              </a:rPr>
              <a:t>1</a:t>
            </a:r>
            <a:r>
              <a:rPr lang="fr-FR" altLang="fr-FR" sz="1600" baseline="30000">
                <a:solidFill>
                  <a:srgbClr val="000000"/>
                </a:solidFill>
                <a:ea typeface="Microsoft YaHei" pitchFamily="34" charset="-122"/>
              </a:rPr>
              <a:t>ère</a:t>
            </a:r>
            <a:r>
              <a:rPr lang="fr-FR" altLang="fr-FR" sz="1600">
                <a:solidFill>
                  <a:srgbClr val="000000"/>
                </a:solidFill>
                <a:ea typeface="Microsoft YaHei" pitchFamily="34" charset="-122"/>
              </a:rPr>
              <a:t> Année de CAP</a:t>
            </a:r>
          </a:p>
        </p:txBody>
      </p:sp>
      <p:sp>
        <p:nvSpPr>
          <p:cNvPr id="13323" name="AutoShape 10">
            <a:hlinkClick r:id="rId3" action="ppaction://hlinksldjump"/>
          </p:cNvPr>
          <p:cNvSpPr>
            <a:spLocks noChangeArrowheads="1"/>
          </p:cNvSpPr>
          <p:nvPr/>
        </p:nvSpPr>
        <p:spPr bwMode="auto">
          <a:xfrm>
            <a:off x="1763713" y="4797425"/>
            <a:ext cx="3529012" cy="647700"/>
          </a:xfrm>
          <a:prstGeom prst="roundRect">
            <a:avLst>
              <a:gd name="adj" fmla="val 16667"/>
            </a:avLst>
          </a:prstGeom>
          <a:solidFill>
            <a:srgbClr val="FFFFFF"/>
          </a:solidFill>
          <a:ln w="25560" cap="sq">
            <a:solidFill>
              <a:srgbClr val="00B05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solidFill>
                  <a:srgbClr val="000000"/>
                </a:solidFill>
                <a:ea typeface="Microsoft YaHei" pitchFamily="34" charset="-122"/>
              </a:rPr>
              <a:t>2</a:t>
            </a:r>
            <a:r>
              <a:rPr lang="fr-FR" altLang="fr-FR" sz="1600" baseline="30000">
                <a:solidFill>
                  <a:srgbClr val="000000"/>
                </a:solidFill>
                <a:ea typeface="Microsoft YaHei" pitchFamily="34" charset="-122"/>
              </a:rPr>
              <a:t>nde</a:t>
            </a:r>
            <a:r>
              <a:rPr lang="fr-FR" altLang="fr-FR" sz="1600">
                <a:solidFill>
                  <a:srgbClr val="000000"/>
                </a:solidFill>
                <a:ea typeface="Microsoft YaHei" pitchFamily="34" charset="-122"/>
              </a:rPr>
              <a:t> Générale et Technologique </a:t>
            </a:r>
          </a:p>
        </p:txBody>
      </p:sp>
      <p:sp>
        <p:nvSpPr>
          <p:cNvPr id="13324" name="AutoShape 11"/>
          <p:cNvSpPr>
            <a:spLocks noChangeArrowheads="1"/>
          </p:cNvSpPr>
          <p:nvPr/>
        </p:nvSpPr>
        <p:spPr bwMode="auto">
          <a:xfrm>
            <a:off x="5508625" y="3141663"/>
            <a:ext cx="1800225" cy="647700"/>
          </a:xfrm>
          <a:prstGeom prst="roundRect">
            <a:avLst>
              <a:gd name="adj" fmla="val 16667"/>
            </a:avLst>
          </a:prstGeom>
          <a:solidFill>
            <a:srgbClr val="FFFFFF"/>
          </a:solidFill>
          <a:ln w="25560" cap="sq">
            <a:solidFill>
              <a:srgbClr val="385D8A"/>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solidFill>
                  <a:srgbClr val="000000"/>
                </a:solidFill>
                <a:ea typeface="Microsoft YaHei" pitchFamily="34" charset="-122"/>
              </a:rPr>
              <a:t>T</a:t>
            </a:r>
            <a:r>
              <a:rPr lang="fr-FR" altLang="fr-FR" sz="1600" baseline="30000">
                <a:solidFill>
                  <a:srgbClr val="000000"/>
                </a:solidFill>
                <a:ea typeface="Microsoft YaHei" pitchFamily="34" charset="-122"/>
              </a:rPr>
              <a:t>ale</a:t>
            </a:r>
            <a:r>
              <a:rPr lang="fr-FR" altLang="fr-FR" sz="1600">
                <a:solidFill>
                  <a:srgbClr val="000000"/>
                </a:solidFill>
                <a:ea typeface="Microsoft YaHei" pitchFamily="34" charset="-122"/>
              </a:rPr>
              <a:t> Professionnelle</a:t>
            </a:r>
          </a:p>
        </p:txBody>
      </p:sp>
      <p:sp>
        <p:nvSpPr>
          <p:cNvPr id="13325" name="AutoShape 12"/>
          <p:cNvSpPr>
            <a:spLocks noChangeArrowheads="1"/>
          </p:cNvSpPr>
          <p:nvPr/>
        </p:nvSpPr>
        <p:spPr bwMode="auto">
          <a:xfrm>
            <a:off x="5508625" y="4797425"/>
            <a:ext cx="1871663" cy="647700"/>
          </a:xfrm>
          <a:prstGeom prst="roundRect">
            <a:avLst>
              <a:gd name="adj" fmla="val 16667"/>
            </a:avLst>
          </a:prstGeom>
          <a:solidFill>
            <a:srgbClr val="FFFFFF"/>
          </a:solidFill>
          <a:ln w="25560" cap="sq">
            <a:solidFill>
              <a:srgbClr val="385D8A"/>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solidFill>
                  <a:srgbClr val="000000"/>
                </a:solidFill>
                <a:ea typeface="Microsoft YaHei" pitchFamily="34" charset="-122"/>
              </a:rPr>
              <a:t>2</a:t>
            </a:r>
            <a:r>
              <a:rPr lang="fr-FR" altLang="fr-FR" sz="1600" baseline="30000">
                <a:solidFill>
                  <a:srgbClr val="000000"/>
                </a:solidFill>
                <a:ea typeface="Microsoft YaHei" pitchFamily="34" charset="-122"/>
              </a:rPr>
              <a:t>nde</a:t>
            </a:r>
            <a:r>
              <a:rPr lang="fr-FR" altLang="fr-FR" sz="1600">
                <a:solidFill>
                  <a:srgbClr val="000000"/>
                </a:solidFill>
                <a:ea typeface="Microsoft YaHei" pitchFamily="34" charset="-122"/>
              </a:rPr>
              <a:t> Professionnelle</a:t>
            </a:r>
          </a:p>
        </p:txBody>
      </p:sp>
      <p:sp>
        <p:nvSpPr>
          <p:cNvPr id="13326" name="AutoShape 13"/>
          <p:cNvSpPr>
            <a:spLocks noChangeArrowheads="1"/>
          </p:cNvSpPr>
          <p:nvPr/>
        </p:nvSpPr>
        <p:spPr bwMode="auto">
          <a:xfrm>
            <a:off x="5508625" y="4005263"/>
            <a:ext cx="1800225" cy="576262"/>
          </a:xfrm>
          <a:prstGeom prst="roundRect">
            <a:avLst>
              <a:gd name="adj" fmla="val 16667"/>
            </a:avLst>
          </a:prstGeom>
          <a:solidFill>
            <a:srgbClr val="FFFFFF"/>
          </a:solidFill>
          <a:ln w="25560" cap="sq">
            <a:solidFill>
              <a:srgbClr val="385D8A"/>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dirty="0">
                <a:solidFill>
                  <a:srgbClr val="000000"/>
                </a:solidFill>
                <a:ea typeface="Microsoft YaHei" pitchFamily="34" charset="-122"/>
              </a:rPr>
              <a:t>1</a:t>
            </a:r>
            <a:r>
              <a:rPr lang="fr-FR" altLang="fr-FR" sz="1600" baseline="30000" dirty="0">
                <a:solidFill>
                  <a:srgbClr val="000000"/>
                </a:solidFill>
                <a:ea typeface="Microsoft YaHei" pitchFamily="34" charset="-122"/>
              </a:rPr>
              <a:t>ère</a:t>
            </a:r>
            <a:r>
              <a:rPr lang="fr-FR" altLang="fr-FR" sz="1600" dirty="0">
                <a:solidFill>
                  <a:srgbClr val="000000"/>
                </a:solidFill>
                <a:ea typeface="Microsoft YaHei" pitchFamily="34" charset="-122"/>
              </a:rPr>
              <a:t> Professionnelle</a:t>
            </a:r>
          </a:p>
        </p:txBody>
      </p:sp>
      <p:sp>
        <p:nvSpPr>
          <p:cNvPr id="13327" name="AutoShape 14"/>
          <p:cNvSpPr>
            <a:spLocks noChangeArrowheads="1"/>
          </p:cNvSpPr>
          <p:nvPr/>
        </p:nvSpPr>
        <p:spPr bwMode="auto">
          <a:xfrm>
            <a:off x="7524750" y="3933825"/>
            <a:ext cx="1439863" cy="647700"/>
          </a:xfrm>
          <a:prstGeom prst="roundRect">
            <a:avLst>
              <a:gd name="adj" fmla="val 16667"/>
            </a:avLst>
          </a:prstGeom>
          <a:solidFill>
            <a:srgbClr val="FFFFFF"/>
          </a:solidFill>
          <a:ln w="25560" cap="sq">
            <a:solidFill>
              <a:srgbClr val="385D8A"/>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solidFill>
                  <a:srgbClr val="000000"/>
                </a:solidFill>
                <a:ea typeface="Microsoft YaHei" pitchFamily="34" charset="-122"/>
              </a:rPr>
              <a:t>2</a:t>
            </a:r>
            <a:r>
              <a:rPr lang="fr-FR" altLang="fr-FR" sz="1600" baseline="30000">
                <a:solidFill>
                  <a:srgbClr val="000000"/>
                </a:solidFill>
                <a:ea typeface="Microsoft YaHei" pitchFamily="34" charset="-122"/>
              </a:rPr>
              <a:t>ème</a:t>
            </a:r>
            <a:r>
              <a:rPr lang="fr-FR" altLang="fr-FR" sz="1600">
                <a:solidFill>
                  <a:srgbClr val="000000"/>
                </a:solidFill>
                <a:ea typeface="Microsoft YaHei" pitchFamily="34" charset="-122"/>
              </a:rPr>
              <a:t> Année de CAP</a:t>
            </a:r>
          </a:p>
        </p:txBody>
      </p:sp>
      <p:sp>
        <p:nvSpPr>
          <p:cNvPr id="13328" name="AutoShape 15"/>
          <p:cNvSpPr>
            <a:spLocks noChangeArrowheads="1"/>
          </p:cNvSpPr>
          <p:nvPr/>
        </p:nvSpPr>
        <p:spPr bwMode="auto">
          <a:xfrm>
            <a:off x="3419475" y="4005263"/>
            <a:ext cx="1873250" cy="576262"/>
          </a:xfrm>
          <a:prstGeom prst="roundRect">
            <a:avLst>
              <a:gd name="adj" fmla="val 16667"/>
            </a:avLst>
          </a:prstGeom>
          <a:solidFill>
            <a:srgbClr val="FFFFFF"/>
          </a:solidFill>
          <a:ln w="25560" cap="sq">
            <a:solidFill>
              <a:srgbClr val="00B05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solidFill>
                  <a:srgbClr val="000000"/>
                </a:solidFill>
                <a:ea typeface="Microsoft YaHei" pitchFamily="34" charset="-122"/>
              </a:rPr>
              <a:t>1</a:t>
            </a:r>
            <a:r>
              <a:rPr lang="fr-FR" altLang="fr-FR" sz="1600" baseline="30000">
                <a:solidFill>
                  <a:srgbClr val="000000"/>
                </a:solidFill>
                <a:ea typeface="Microsoft YaHei" pitchFamily="34" charset="-122"/>
              </a:rPr>
              <a:t>ère</a:t>
            </a:r>
            <a:r>
              <a:rPr lang="fr-FR" altLang="fr-FR" sz="1600">
                <a:solidFill>
                  <a:srgbClr val="000000"/>
                </a:solidFill>
                <a:ea typeface="Microsoft YaHei" pitchFamily="34" charset="-122"/>
              </a:rPr>
              <a:t> Technologique</a:t>
            </a:r>
          </a:p>
        </p:txBody>
      </p:sp>
      <p:sp>
        <p:nvSpPr>
          <p:cNvPr id="13329" name="AutoShape 16"/>
          <p:cNvSpPr>
            <a:spLocks noChangeArrowheads="1"/>
          </p:cNvSpPr>
          <p:nvPr/>
        </p:nvSpPr>
        <p:spPr bwMode="auto">
          <a:xfrm>
            <a:off x="1763713" y="4005263"/>
            <a:ext cx="1584325" cy="576262"/>
          </a:xfrm>
          <a:prstGeom prst="roundRect">
            <a:avLst>
              <a:gd name="adj" fmla="val 16667"/>
            </a:avLst>
          </a:prstGeom>
          <a:solidFill>
            <a:srgbClr val="FFFFFF"/>
          </a:solidFill>
          <a:ln w="25560" cap="sq">
            <a:solidFill>
              <a:srgbClr val="00B05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solidFill>
                  <a:srgbClr val="000000"/>
                </a:solidFill>
                <a:ea typeface="Microsoft YaHei" pitchFamily="34" charset="-122"/>
              </a:rPr>
              <a:t>1</a:t>
            </a:r>
            <a:r>
              <a:rPr lang="fr-FR" altLang="fr-FR" sz="1600" baseline="30000">
                <a:solidFill>
                  <a:srgbClr val="000000"/>
                </a:solidFill>
                <a:ea typeface="Microsoft YaHei" pitchFamily="34" charset="-122"/>
              </a:rPr>
              <a:t>ère</a:t>
            </a:r>
            <a:r>
              <a:rPr lang="fr-FR" altLang="fr-FR" sz="1600">
                <a:solidFill>
                  <a:srgbClr val="000000"/>
                </a:solidFill>
                <a:ea typeface="Microsoft YaHei" pitchFamily="34" charset="-122"/>
              </a:rPr>
              <a:t> Générale</a:t>
            </a:r>
          </a:p>
        </p:txBody>
      </p:sp>
      <p:sp>
        <p:nvSpPr>
          <p:cNvPr id="13330" name="AutoShape 17"/>
          <p:cNvSpPr>
            <a:spLocks noChangeArrowheads="1"/>
          </p:cNvSpPr>
          <p:nvPr/>
        </p:nvSpPr>
        <p:spPr bwMode="auto">
          <a:xfrm>
            <a:off x="1763713" y="3141663"/>
            <a:ext cx="1584325" cy="647700"/>
          </a:xfrm>
          <a:prstGeom prst="roundRect">
            <a:avLst>
              <a:gd name="adj" fmla="val 16667"/>
            </a:avLst>
          </a:prstGeom>
          <a:solidFill>
            <a:srgbClr val="FFFFFF"/>
          </a:solidFill>
          <a:ln w="25560" cap="sq">
            <a:solidFill>
              <a:srgbClr val="00B05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solidFill>
                  <a:srgbClr val="000000"/>
                </a:solidFill>
                <a:ea typeface="Microsoft YaHei" pitchFamily="34" charset="-122"/>
              </a:rPr>
              <a:t>T</a:t>
            </a:r>
            <a:r>
              <a:rPr lang="fr-FR" altLang="fr-FR" sz="1600" baseline="30000">
                <a:solidFill>
                  <a:srgbClr val="000000"/>
                </a:solidFill>
                <a:ea typeface="Microsoft YaHei" pitchFamily="34" charset="-122"/>
              </a:rPr>
              <a:t>ale</a:t>
            </a:r>
            <a:r>
              <a:rPr lang="fr-FR" altLang="fr-FR" sz="1600">
                <a:solidFill>
                  <a:srgbClr val="000000"/>
                </a:solidFill>
                <a:ea typeface="Microsoft YaHei" pitchFamily="34" charset="-122"/>
              </a:rPr>
              <a:t> Générale</a:t>
            </a:r>
          </a:p>
        </p:txBody>
      </p:sp>
      <p:sp>
        <p:nvSpPr>
          <p:cNvPr id="13331" name="AutoShape 18"/>
          <p:cNvSpPr>
            <a:spLocks noChangeArrowheads="1"/>
          </p:cNvSpPr>
          <p:nvPr/>
        </p:nvSpPr>
        <p:spPr bwMode="auto">
          <a:xfrm>
            <a:off x="3419475" y="3141663"/>
            <a:ext cx="1873250" cy="647700"/>
          </a:xfrm>
          <a:prstGeom prst="roundRect">
            <a:avLst>
              <a:gd name="adj" fmla="val 16667"/>
            </a:avLst>
          </a:prstGeom>
          <a:solidFill>
            <a:srgbClr val="FFFFFF"/>
          </a:solidFill>
          <a:ln w="25560" cap="sq">
            <a:solidFill>
              <a:srgbClr val="00B05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solidFill>
                  <a:srgbClr val="000000"/>
                </a:solidFill>
                <a:ea typeface="Microsoft YaHei" pitchFamily="34" charset="-122"/>
              </a:rPr>
              <a:t>T</a:t>
            </a:r>
            <a:r>
              <a:rPr lang="fr-FR" altLang="fr-FR" sz="1600" baseline="30000">
                <a:solidFill>
                  <a:srgbClr val="000000"/>
                </a:solidFill>
                <a:ea typeface="Microsoft YaHei" pitchFamily="34" charset="-122"/>
              </a:rPr>
              <a:t>ale</a:t>
            </a:r>
            <a:r>
              <a:rPr lang="fr-FR" altLang="fr-FR" sz="1600">
                <a:solidFill>
                  <a:srgbClr val="000000"/>
                </a:solidFill>
                <a:ea typeface="Microsoft YaHei" pitchFamily="34" charset="-122"/>
              </a:rPr>
              <a:t> Technologique</a:t>
            </a:r>
          </a:p>
        </p:txBody>
      </p:sp>
      <p:sp>
        <p:nvSpPr>
          <p:cNvPr id="13332" name="Oval 19"/>
          <p:cNvSpPr>
            <a:spLocks noChangeArrowheads="1"/>
          </p:cNvSpPr>
          <p:nvPr/>
        </p:nvSpPr>
        <p:spPr bwMode="auto">
          <a:xfrm>
            <a:off x="1763713" y="549275"/>
            <a:ext cx="1728787" cy="1008063"/>
          </a:xfrm>
          <a:prstGeom prst="ellipse">
            <a:avLst/>
          </a:prstGeom>
          <a:solidFill>
            <a:srgbClr val="FFFF99"/>
          </a:solidFill>
          <a:ln w="25560" cap="sq">
            <a:solidFill>
              <a:srgbClr val="F79646"/>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solidFill>
                  <a:srgbClr val="000000"/>
                </a:solidFill>
                <a:ea typeface="Microsoft YaHei" pitchFamily="34" charset="-122"/>
              </a:rPr>
              <a:t>Etudes supérieures longues</a:t>
            </a:r>
          </a:p>
        </p:txBody>
      </p:sp>
      <p:sp>
        <p:nvSpPr>
          <p:cNvPr id="13333" name="Oval 20"/>
          <p:cNvSpPr>
            <a:spLocks noChangeArrowheads="1"/>
          </p:cNvSpPr>
          <p:nvPr/>
        </p:nvSpPr>
        <p:spPr bwMode="auto">
          <a:xfrm>
            <a:off x="3492500" y="549275"/>
            <a:ext cx="1727200" cy="1008063"/>
          </a:xfrm>
          <a:prstGeom prst="ellipse">
            <a:avLst/>
          </a:prstGeom>
          <a:solidFill>
            <a:srgbClr val="FFFF99"/>
          </a:solidFill>
          <a:ln w="25560" cap="sq">
            <a:solidFill>
              <a:srgbClr val="F79646"/>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solidFill>
                  <a:srgbClr val="000000"/>
                </a:solidFill>
                <a:ea typeface="Microsoft YaHei" pitchFamily="34" charset="-122"/>
              </a:rPr>
              <a:t>Etudes supérieures+/- longues</a:t>
            </a:r>
          </a:p>
        </p:txBody>
      </p:sp>
      <p:sp>
        <p:nvSpPr>
          <p:cNvPr id="13334" name="Oval 21"/>
          <p:cNvSpPr>
            <a:spLocks noChangeArrowheads="1"/>
          </p:cNvSpPr>
          <p:nvPr/>
        </p:nvSpPr>
        <p:spPr bwMode="auto">
          <a:xfrm>
            <a:off x="5651500" y="1557338"/>
            <a:ext cx="1728788" cy="1008062"/>
          </a:xfrm>
          <a:prstGeom prst="ellipse">
            <a:avLst/>
          </a:prstGeom>
          <a:solidFill>
            <a:srgbClr val="FFFF99"/>
          </a:solidFill>
          <a:ln w="25560" cap="sq">
            <a:solidFill>
              <a:srgbClr val="F79646"/>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solidFill>
                  <a:srgbClr val="000000"/>
                </a:solidFill>
                <a:ea typeface="Microsoft YaHei" pitchFamily="34" charset="-122"/>
              </a:rPr>
              <a:t>Vie active/</a:t>
            </a:r>
          </a:p>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solidFill>
                  <a:srgbClr val="000000"/>
                </a:solidFill>
                <a:ea typeface="Microsoft YaHei" pitchFamily="34" charset="-122"/>
              </a:rPr>
              <a:t>Etudes supérieures courtes</a:t>
            </a:r>
          </a:p>
        </p:txBody>
      </p:sp>
      <p:sp>
        <p:nvSpPr>
          <p:cNvPr id="13335" name="Oval 22"/>
          <p:cNvSpPr>
            <a:spLocks noChangeArrowheads="1"/>
          </p:cNvSpPr>
          <p:nvPr/>
        </p:nvSpPr>
        <p:spPr bwMode="auto">
          <a:xfrm>
            <a:off x="7524750" y="2276475"/>
            <a:ext cx="1619250" cy="1008063"/>
          </a:xfrm>
          <a:prstGeom prst="ellipse">
            <a:avLst/>
          </a:prstGeom>
          <a:solidFill>
            <a:srgbClr val="FFFF99"/>
          </a:solidFill>
          <a:ln w="25560" cap="sq">
            <a:solidFill>
              <a:srgbClr val="F79646"/>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solidFill>
                  <a:srgbClr val="000000"/>
                </a:solidFill>
                <a:ea typeface="Microsoft YaHei" pitchFamily="34" charset="-122"/>
              </a:rPr>
              <a:t>Vie active</a:t>
            </a:r>
          </a:p>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solidFill>
                  <a:srgbClr val="000000"/>
                </a:solidFill>
                <a:ea typeface="Microsoft YaHei" pitchFamily="34" charset="-122"/>
              </a:rPr>
              <a:t>Ou autres formations</a:t>
            </a:r>
          </a:p>
        </p:txBody>
      </p:sp>
      <p:sp>
        <p:nvSpPr>
          <p:cNvPr id="13336" name="Rectangle 23"/>
          <p:cNvSpPr>
            <a:spLocks noChangeArrowheads="1"/>
          </p:cNvSpPr>
          <p:nvPr/>
        </p:nvSpPr>
        <p:spPr bwMode="auto">
          <a:xfrm>
            <a:off x="0" y="0"/>
            <a:ext cx="9144000" cy="549275"/>
          </a:xfrm>
          <a:prstGeom prst="rect">
            <a:avLst/>
          </a:prstGeom>
          <a:noFill/>
          <a:ln w="9525">
            <a:noFill/>
            <a:round/>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800" dirty="0">
                <a:solidFill>
                  <a:schemeClr val="bg1"/>
                </a:solidFill>
                <a:ea typeface="Microsoft YaHei" pitchFamily="34" charset="-122"/>
              </a:rPr>
              <a:t>Schéma des formations après la 3</a:t>
            </a:r>
            <a:r>
              <a:rPr lang="fr-FR" altLang="fr-FR" sz="2800" baseline="30000" dirty="0">
                <a:solidFill>
                  <a:schemeClr val="bg1"/>
                </a:solidFill>
                <a:ea typeface="Microsoft YaHei" pitchFamily="34" charset="-122"/>
              </a:rPr>
              <a:t>ème</a:t>
            </a:r>
            <a:r>
              <a:rPr lang="fr-FR" altLang="fr-FR" sz="2800" dirty="0">
                <a:solidFill>
                  <a:schemeClr val="bg1"/>
                </a:solidFill>
                <a:ea typeface="Microsoft YaHei" pitchFamily="34" charset="-122"/>
              </a:rPr>
              <a:t> </a:t>
            </a:r>
          </a:p>
        </p:txBody>
      </p:sp>
      <p:sp>
        <p:nvSpPr>
          <p:cNvPr id="13337" name="Rectangle 24">
            <a:hlinkClick r:id="" action="ppaction://hlinkshowjump?jump=nextslide"/>
          </p:cNvPr>
          <p:cNvSpPr>
            <a:spLocks noChangeArrowheads="1"/>
          </p:cNvSpPr>
          <p:nvPr/>
        </p:nvSpPr>
        <p:spPr bwMode="auto">
          <a:xfrm>
            <a:off x="179388" y="5589588"/>
            <a:ext cx="5040312" cy="360362"/>
          </a:xfrm>
          <a:prstGeom prst="rect">
            <a:avLst/>
          </a:prstGeom>
          <a:solidFill>
            <a:srgbClr val="00B050"/>
          </a:solidFill>
          <a:ln w="25560" cap="sq">
            <a:solidFill>
              <a:srgbClr val="00000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solidFill>
                  <a:srgbClr val="FFFFFF"/>
                </a:solidFill>
                <a:latin typeface="Calibri" pitchFamily="34" charset="0"/>
                <a:ea typeface="Microsoft YaHei" pitchFamily="34" charset="-122"/>
              </a:rPr>
              <a:t>Voie Générale et Technologique </a:t>
            </a:r>
          </a:p>
        </p:txBody>
      </p:sp>
      <p:sp>
        <p:nvSpPr>
          <p:cNvPr id="13338" name="Rectangle 25">
            <a:hlinkClick r:id="" action="ppaction://noaction"/>
          </p:cNvPr>
          <p:cNvSpPr>
            <a:spLocks noChangeArrowheads="1"/>
          </p:cNvSpPr>
          <p:nvPr/>
        </p:nvSpPr>
        <p:spPr bwMode="auto">
          <a:xfrm>
            <a:off x="5508625" y="5589588"/>
            <a:ext cx="3455988" cy="360362"/>
          </a:xfrm>
          <a:prstGeom prst="rect">
            <a:avLst/>
          </a:prstGeom>
          <a:solidFill>
            <a:srgbClr val="4F81BD"/>
          </a:solidFill>
          <a:ln w="25560" cap="sq">
            <a:solidFill>
              <a:srgbClr val="00000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solidFill>
                  <a:srgbClr val="FFFFFF"/>
                </a:solidFill>
                <a:latin typeface="Calibri" pitchFamily="34" charset="0"/>
                <a:ea typeface="Microsoft YaHei" pitchFamily="34" charset="-122"/>
              </a:rPr>
              <a:t>Voie Professionnelle</a:t>
            </a:r>
          </a:p>
        </p:txBody>
      </p:sp>
      <p:sp>
        <p:nvSpPr>
          <p:cNvPr id="13339" name="Text Box 26"/>
          <p:cNvSpPr txBox="1">
            <a:spLocks noChangeArrowheads="1"/>
          </p:cNvSpPr>
          <p:nvPr/>
        </p:nvSpPr>
        <p:spPr bwMode="auto">
          <a:xfrm>
            <a:off x="1763713" y="1536700"/>
            <a:ext cx="1439862" cy="309563"/>
          </a:xfrm>
          <a:prstGeom prst="rect">
            <a:avLst/>
          </a:prstGeom>
          <a:noFill/>
          <a:ln w="9525">
            <a:noFill/>
            <a:round/>
            <a:headEnd/>
            <a:tailEnd/>
          </a:ln>
        </p:spPr>
        <p:txBody>
          <a:bodyPr lIns="90000" tIns="46800" rIns="90000" bIns="46800">
            <a:spAutoFit/>
          </a:bodyP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dirty="0">
                <a:ea typeface="Microsoft YaHei" pitchFamily="34" charset="-122"/>
              </a:rPr>
              <a:t>Bac Général </a:t>
            </a:r>
          </a:p>
        </p:txBody>
      </p:sp>
      <p:sp>
        <p:nvSpPr>
          <p:cNvPr id="13340" name="Text Box 27"/>
          <p:cNvSpPr txBox="1">
            <a:spLocks noChangeArrowheads="1"/>
          </p:cNvSpPr>
          <p:nvPr/>
        </p:nvSpPr>
        <p:spPr bwMode="auto">
          <a:xfrm>
            <a:off x="3419475" y="1536700"/>
            <a:ext cx="1944688" cy="309563"/>
          </a:xfrm>
          <a:prstGeom prst="rect">
            <a:avLst/>
          </a:prstGeom>
          <a:noFill/>
          <a:ln w="9525">
            <a:noFill/>
            <a:round/>
            <a:headEnd/>
            <a:tailEnd/>
          </a:ln>
        </p:spPr>
        <p:txBody>
          <a:bodyPr lIns="90000" tIns="46800" rIns="90000" bIns="46800">
            <a:spAutoFit/>
          </a:bodyP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ea typeface="Microsoft YaHei" pitchFamily="34" charset="-122"/>
              </a:rPr>
              <a:t>Bac Technologique</a:t>
            </a:r>
          </a:p>
        </p:txBody>
      </p:sp>
      <p:sp>
        <p:nvSpPr>
          <p:cNvPr id="13341" name="Text Box 28"/>
          <p:cNvSpPr txBox="1">
            <a:spLocks noChangeArrowheads="1"/>
          </p:cNvSpPr>
          <p:nvPr/>
        </p:nvSpPr>
        <p:spPr bwMode="auto">
          <a:xfrm>
            <a:off x="5435600" y="2689225"/>
            <a:ext cx="1944688" cy="309563"/>
          </a:xfrm>
          <a:prstGeom prst="rect">
            <a:avLst/>
          </a:prstGeom>
          <a:noFill/>
          <a:ln w="9525">
            <a:noFill/>
            <a:round/>
            <a:headEnd/>
            <a:tailEnd/>
          </a:ln>
        </p:spPr>
        <p:txBody>
          <a:bodyPr lIns="90000" tIns="46800" rIns="90000" bIns="46800">
            <a:spAutoFit/>
          </a:bodyP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ea typeface="Microsoft YaHei" pitchFamily="34" charset="-122"/>
              </a:rPr>
              <a:t>Bac Professionnel</a:t>
            </a:r>
          </a:p>
        </p:txBody>
      </p:sp>
      <p:sp>
        <p:nvSpPr>
          <p:cNvPr id="13342" name="Text Box 29"/>
          <p:cNvSpPr txBox="1">
            <a:spLocks noChangeArrowheads="1"/>
          </p:cNvSpPr>
          <p:nvPr/>
        </p:nvSpPr>
        <p:spPr bwMode="auto">
          <a:xfrm>
            <a:off x="7380288" y="3378200"/>
            <a:ext cx="1800225" cy="341313"/>
          </a:xfrm>
          <a:prstGeom prst="rect">
            <a:avLst/>
          </a:prstGeom>
          <a:noFill/>
          <a:ln w="9525">
            <a:noFill/>
            <a:round/>
            <a:headEnd/>
            <a:tailEnd/>
          </a:ln>
        </p:spPr>
        <p:txBody>
          <a:bodyPr lIns="90000" tIns="46800" rIns="90000" bIns="46800">
            <a:spAutoFit/>
          </a:bodyP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ea typeface="Microsoft YaHei" pitchFamily="34" charset="-122"/>
              </a:rPr>
              <a:t>CAP</a:t>
            </a:r>
          </a:p>
        </p:txBody>
      </p:sp>
      <p:sp>
        <p:nvSpPr>
          <p:cNvPr id="13343" name="Text Box 30"/>
          <p:cNvSpPr txBox="1">
            <a:spLocks noChangeArrowheads="1"/>
          </p:cNvSpPr>
          <p:nvPr/>
        </p:nvSpPr>
        <p:spPr bwMode="auto">
          <a:xfrm>
            <a:off x="5148263" y="3768725"/>
            <a:ext cx="1584325" cy="306388"/>
          </a:xfrm>
          <a:prstGeom prst="rect">
            <a:avLst/>
          </a:prstGeom>
          <a:noFill/>
          <a:ln w="9525">
            <a:noFill/>
            <a:round/>
            <a:headEnd/>
            <a:tailEnd/>
          </a:ln>
        </p:spPr>
        <p:txBody>
          <a:bodyPr lIns="90000" tIns="46800" rIns="90000" bIns="46800">
            <a:spAutoFit/>
          </a:bodyP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solidFill>
                  <a:srgbClr val="C00000"/>
                </a:solidFill>
                <a:ea typeface="Microsoft YaHei" pitchFamily="34" charset="-122"/>
              </a:rPr>
              <a:t>BEP</a:t>
            </a:r>
          </a:p>
        </p:txBody>
      </p:sp>
      <p:cxnSp>
        <p:nvCxnSpPr>
          <p:cNvPr id="13344" name="AutoShape 31"/>
          <p:cNvCxnSpPr>
            <a:cxnSpLocks noChangeShapeType="1"/>
            <a:stCxn id="13329" idx="0"/>
            <a:endCxn id="13330" idx="2"/>
          </p:cNvCxnSpPr>
          <p:nvPr/>
        </p:nvCxnSpPr>
        <p:spPr bwMode="auto">
          <a:xfrm flipV="1">
            <a:off x="2555875" y="3789363"/>
            <a:ext cx="1588" cy="215900"/>
          </a:xfrm>
          <a:prstGeom prst="straightConnector1">
            <a:avLst/>
          </a:prstGeom>
          <a:noFill/>
          <a:ln w="25560" cap="sq">
            <a:solidFill>
              <a:srgbClr val="000000"/>
            </a:solidFill>
            <a:miter lim="800000"/>
            <a:headEnd/>
            <a:tailEnd type="triangle" w="med" len="med"/>
          </a:ln>
          <a:effectLst>
            <a:outerShdw dist="74769" dir="938535" algn="ctr" rotWithShape="0">
              <a:srgbClr val="000000">
                <a:alpha val="38033"/>
              </a:srgbClr>
            </a:outerShdw>
          </a:effectLst>
        </p:spPr>
      </p:cxnSp>
      <p:cxnSp>
        <p:nvCxnSpPr>
          <p:cNvPr id="13345" name="AutoShape 32"/>
          <p:cNvCxnSpPr>
            <a:cxnSpLocks noChangeShapeType="1"/>
            <a:stCxn id="13328" idx="0"/>
            <a:endCxn id="13331" idx="2"/>
          </p:cNvCxnSpPr>
          <p:nvPr/>
        </p:nvCxnSpPr>
        <p:spPr bwMode="auto">
          <a:xfrm flipV="1">
            <a:off x="4356100" y="3789363"/>
            <a:ext cx="1588" cy="215900"/>
          </a:xfrm>
          <a:prstGeom prst="straightConnector1">
            <a:avLst/>
          </a:prstGeom>
          <a:noFill/>
          <a:ln w="25560" cap="sq">
            <a:solidFill>
              <a:srgbClr val="000000"/>
            </a:solidFill>
            <a:miter lim="800000"/>
            <a:headEnd/>
            <a:tailEnd type="triangle" w="med" len="med"/>
          </a:ln>
          <a:effectLst>
            <a:outerShdw dist="74769" dir="938535" algn="ctr" rotWithShape="0">
              <a:srgbClr val="000000">
                <a:alpha val="38033"/>
              </a:srgbClr>
            </a:outerShdw>
          </a:effectLst>
        </p:spPr>
      </p:cxnSp>
      <p:cxnSp>
        <p:nvCxnSpPr>
          <p:cNvPr id="13346" name="AutoShape 33"/>
          <p:cNvCxnSpPr>
            <a:cxnSpLocks noChangeShapeType="1"/>
          </p:cNvCxnSpPr>
          <p:nvPr/>
        </p:nvCxnSpPr>
        <p:spPr bwMode="auto">
          <a:xfrm flipV="1">
            <a:off x="2339975" y="4583113"/>
            <a:ext cx="217488" cy="1587"/>
          </a:xfrm>
          <a:prstGeom prst="straightConnector1">
            <a:avLst/>
          </a:prstGeom>
          <a:noFill/>
          <a:ln w="25560" cap="sq">
            <a:solidFill>
              <a:srgbClr val="000000"/>
            </a:solidFill>
            <a:miter lim="800000"/>
            <a:headEnd/>
            <a:tailEnd type="triangle" w="med" len="med"/>
          </a:ln>
          <a:effectLst>
            <a:outerShdw dist="74769" dir="938535" algn="ctr" rotWithShape="0">
              <a:srgbClr val="000000">
                <a:alpha val="38033"/>
              </a:srgbClr>
            </a:outerShdw>
          </a:effectLst>
        </p:spPr>
      </p:cxnSp>
      <p:cxnSp>
        <p:nvCxnSpPr>
          <p:cNvPr id="13347" name="AutoShape 34"/>
          <p:cNvCxnSpPr>
            <a:cxnSpLocks noChangeShapeType="1"/>
          </p:cNvCxnSpPr>
          <p:nvPr/>
        </p:nvCxnSpPr>
        <p:spPr bwMode="auto">
          <a:xfrm flipV="1">
            <a:off x="4138613" y="4583113"/>
            <a:ext cx="217487" cy="1587"/>
          </a:xfrm>
          <a:prstGeom prst="straightConnector1">
            <a:avLst/>
          </a:prstGeom>
          <a:noFill/>
          <a:ln w="25560" cap="sq">
            <a:solidFill>
              <a:srgbClr val="000000"/>
            </a:solidFill>
            <a:miter lim="800000"/>
            <a:headEnd/>
            <a:tailEnd type="triangle" w="med" len="med"/>
          </a:ln>
          <a:effectLst>
            <a:outerShdw dist="74769" dir="938535" algn="ctr" rotWithShape="0">
              <a:srgbClr val="000000">
                <a:alpha val="38033"/>
              </a:srgbClr>
            </a:outerShdw>
          </a:effectLst>
        </p:spPr>
      </p:cxnSp>
      <p:cxnSp>
        <p:nvCxnSpPr>
          <p:cNvPr id="13348" name="AutoShape 35"/>
          <p:cNvCxnSpPr>
            <a:cxnSpLocks noChangeShapeType="1"/>
          </p:cNvCxnSpPr>
          <p:nvPr/>
        </p:nvCxnSpPr>
        <p:spPr bwMode="auto">
          <a:xfrm flipV="1">
            <a:off x="6194425" y="4579938"/>
            <a:ext cx="179388" cy="1587"/>
          </a:xfrm>
          <a:prstGeom prst="straightConnector1">
            <a:avLst/>
          </a:prstGeom>
          <a:noFill/>
          <a:ln w="25560" cap="sq">
            <a:solidFill>
              <a:srgbClr val="000000"/>
            </a:solidFill>
            <a:miter lim="800000"/>
            <a:headEnd/>
            <a:tailEnd type="triangle" w="med" len="med"/>
          </a:ln>
          <a:effectLst>
            <a:outerShdw dist="74769" dir="938535" algn="ctr" rotWithShape="0">
              <a:srgbClr val="000000">
                <a:alpha val="38033"/>
              </a:srgbClr>
            </a:outerShdw>
          </a:effectLst>
        </p:spPr>
      </p:cxnSp>
      <p:cxnSp>
        <p:nvCxnSpPr>
          <p:cNvPr id="13349" name="AutoShape 36"/>
          <p:cNvCxnSpPr>
            <a:cxnSpLocks noChangeShapeType="1"/>
          </p:cNvCxnSpPr>
          <p:nvPr/>
        </p:nvCxnSpPr>
        <p:spPr bwMode="auto">
          <a:xfrm flipV="1">
            <a:off x="8026400" y="4583113"/>
            <a:ext cx="215900" cy="3175"/>
          </a:xfrm>
          <a:prstGeom prst="straightConnector1">
            <a:avLst/>
          </a:prstGeom>
          <a:noFill/>
          <a:ln w="25560" cap="sq">
            <a:solidFill>
              <a:srgbClr val="000000"/>
            </a:solidFill>
            <a:miter lim="800000"/>
            <a:headEnd/>
            <a:tailEnd type="triangle" w="med" len="med"/>
          </a:ln>
          <a:effectLst>
            <a:outerShdw dist="74769" dir="938535" algn="ctr" rotWithShape="0">
              <a:srgbClr val="000000">
                <a:alpha val="38033"/>
              </a:srgbClr>
            </a:outerShdw>
          </a:effectLst>
        </p:spPr>
      </p:cxnSp>
      <p:cxnSp>
        <p:nvCxnSpPr>
          <p:cNvPr id="13350" name="AutoShape 37"/>
          <p:cNvCxnSpPr>
            <a:cxnSpLocks noChangeShapeType="1"/>
          </p:cNvCxnSpPr>
          <p:nvPr/>
        </p:nvCxnSpPr>
        <p:spPr bwMode="auto">
          <a:xfrm flipH="1">
            <a:off x="7308850" y="4365625"/>
            <a:ext cx="215900" cy="1588"/>
          </a:xfrm>
          <a:prstGeom prst="straightConnector1">
            <a:avLst/>
          </a:prstGeom>
          <a:noFill/>
          <a:ln w="25560" cap="sq">
            <a:solidFill>
              <a:srgbClr val="000000"/>
            </a:solidFill>
            <a:prstDash val="sysDot"/>
            <a:miter lim="800000"/>
            <a:headEnd/>
            <a:tailEnd type="triangle" w="med" len="med"/>
          </a:ln>
          <a:effectLst>
            <a:outerShdw dist="74769" dir="938535" algn="ctr" rotWithShape="0">
              <a:srgbClr val="000000">
                <a:alpha val="38033"/>
              </a:srgbClr>
            </a:outerShdw>
          </a:effectLst>
        </p:spPr>
      </p:cxnSp>
      <p:cxnSp>
        <p:nvCxnSpPr>
          <p:cNvPr id="13351" name="AutoShape 38"/>
          <p:cNvCxnSpPr>
            <a:cxnSpLocks noChangeShapeType="1"/>
            <a:stCxn id="13326" idx="1"/>
            <a:endCxn id="13328" idx="3"/>
          </p:cNvCxnSpPr>
          <p:nvPr/>
        </p:nvCxnSpPr>
        <p:spPr bwMode="auto">
          <a:xfrm flipH="1">
            <a:off x="5292725" y="4292600"/>
            <a:ext cx="215900" cy="1588"/>
          </a:xfrm>
          <a:prstGeom prst="straightConnector1">
            <a:avLst/>
          </a:prstGeom>
          <a:noFill/>
          <a:ln w="25560" cap="sq">
            <a:solidFill>
              <a:srgbClr val="000000"/>
            </a:solidFill>
            <a:prstDash val="sysDot"/>
            <a:miter lim="800000"/>
            <a:headEnd/>
            <a:tailEnd type="triangle" w="med" len="med"/>
          </a:ln>
          <a:effectLst>
            <a:outerShdw dist="74769" dir="938535" algn="ctr" rotWithShape="0">
              <a:srgbClr val="000000">
                <a:alpha val="38033"/>
              </a:srgbClr>
            </a:outerShdw>
          </a:effectLst>
        </p:spPr>
      </p:cxnSp>
      <p:cxnSp>
        <p:nvCxnSpPr>
          <p:cNvPr id="13352" name="AutoShape 39"/>
          <p:cNvCxnSpPr>
            <a:cxnSpLocks noChangeShapeType="1"/>
          </p:cNvCxnSpPr>
          <p:nvPr/>
        </p:nvCxnSpPr>
        <p:spPr bwMode="auto">
          <a:xfrm flipH="1" flipV="1">
            <a:off x="5148263" y="1412875"/>
            <a:ext cx="576262" cy="431800"/>
          </a:xfrm>
          <a:prstGeom prst="straightConnector1">
            <a:avLst/>
          </a:prstGeom>
          <a:noFill/>
          <a:ln w="25560" cap="sq">
            <a:solidFill>
              <a:srgbClr val="000000"/>
            </a:solidFill>
            <a:prstDash val="sysDot"/>
            <a:miter lim="800000"/>
            <a:headEnd/>
            <a:tailEnd type="triangle" w="med" len="med"/>
          </a:ln>
          <a:effectLst>
            <a:outerShdw dist="74769" dir="938535" algn="ctr" rotWithShape="0">
              <a:srgbClr val="000000">
                <a:alpha val="38033"/>
              </a:srgbClr>
            </a:outerShdw>
          </a:effectLst>
        </p:spPr>
      </p:cxnSp>
      <p:sp>
        <p:nvSpPr>
          <p:cNvPr id="13353" name="Text Box 40"/>
          <p:cNvSpPr txBox="1">
            <a:spLocks noChangeArrowheads="1"/>
          </p:cNvSpPr>
          <p:nvPr/>
        </p:nvSpPr>
        <p:spPr bwMode="auto">
          <a:xfrm>
            <a:off x="-396875" y="6092825"/>
            <a:ext cx="4824413" cy="307975"/>
          </a:xfrm>
          <a:prstGeom prst="rect">
            <a:avLst/>
          </a:prstGeom>
          <a:noFill/>
          <a:ln w="9525">
            <a:noFill/>
            <a:round/>
            <a:headEnd/>
            <a:tailEnd/>
          </a:ln>
        </p:spPr>
        <p:txBody>
          <a:bodyPr lIns="90000" tIns="46800" rIns="90000" bIns="46800">
            <a:spAutoFit/>
          </a:bodyP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dirty="0">
                <a:ea typeface="Microsoft YaHei" pitchFamily="34" charset="-122"/>
              </a:rPr>
              <a:t>Au </a:t>
            </a:r>
            <a:r>
              <a:rPr lang="fr-FR" altLang="fr-FR" sz="1400" dirty="0" smtClean="0">
                <a:ea typeface="Microsoft YaHei" pitchFamily="34" charset="-122"/>
              </a:rPr>
              <a:t>lycée </a:t>
            </a:r>
            <a:r>
              <a:rPr lang="fr-FR" altLang="fr-FR" sz="1400" dirty="0">
                <a:ea typeface="Microsoft YaHei" pitchFamily="34" charset="-122"/>
              </a:rPr>
              <a:t>Général et technologique</a:t>
            </a:r>
          </a:p>
        </p:txBody>
      </p:sp>
      <p:sp>
        <p:nvSpPr>
          <p:cNvPr id="13354" name="Text Box 41"/>
          <p:cNvSpPr txBox="1">
            <a:spLocks noChangeArrowheads="1"/>
          </p:cNvSpPr>
          <p:nvPr/>
        </p:nvSpPr>
        <p:spPr bwMode="auto">
          <a:xfrm>
            <a:off x="5075238" y="6092825"/>
            <a:ext cx="4068762" cy="311150"/>
          </a:xfrm>
          <a:prstGeom prst="rect">
            <a:avLst/>
          </a:prstGeom>
          <a:noFill/>
          <a:ln w="9525">
            <a:noFill/>
            <a:round/>
            <a:headEnd/>
            <a:tailEnd/>
          </a:ln>
        </p:spPr>
        <p:txBody>
          <a:bodyPr lIns="90000" tIns="46800" rIns="90000" bIns="46800">
            <a:spAutoFit/>
          </a:bodyP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ea typeface="Microsoft YaHei" pitchFamily="34" charset="-122"/>
              </a:rPr>
              <a:t>Au Lycée Professionnel ou au CFA</a:t>
            </a:r>
          </a:p>
        </p:txBody>
      </p:sp>
      <p:cxnSp>
        <p:nvCxnSpPr>
          <p:cNvPr id="13355" name="AutoShape 42"/>
          <p:cNvCxnSpPr>
            <a:cxnSpLocks noChangeShapeType="1"/>
          </p:cNvCxnSpPr>
          <p:nvPr/>
        </p:nvCxnSpPr>
        <p:spPr bwMode="auto">
          <a:xfrm flipV="1">
            <a:off x="6589713" y="5951538"/>
            <a:ext cx="503237" cy="3175"/>
          </a:xfrm>
          <a:prstGeom prst="straightConnector1">
            <a:avLst/>
          </a:prstGeom>
          <a:noFill/>
          <a:ln w="25560" cap="sq">
            <a:solidFill>
              <a:srgbClr val="000000"/>
            </a:solidFill>
            <a:miter lim="800000"/>
            <a:headEnd/>
            <a:tailEnd type="triangle" w="med" len="med"/>
          </a:ln>
          <a:effectLst>
            <a:outerShdw dist="74769" dir="938535" algn="ctr" rotWithShape="0">
              <a:srgbClr val="000000">
                <a:alpha val="38033"/>
              </a:srgbClr>
            </a:outerShdw>
          </a:effectLst>
        </p:spPr>
      </p:cxnSp>
      <p:sp>
        <p:nvSpPr>
          <p:cNvPr id="13356" name="Oval 43">
            <a:hlinkClick r:id="" action="ppaction://noaction"/>
          </p:cNvPr>
          <p:cNvSpPr>
            <a:spLocks noChangeArrowheads="1"/>
          </p:cNvSpPr>
          <p:nvPr/>
        </p:nvSpPr>
        <p:spPr bwMode="auto">
          <a:xfrm>
            <a:off x="3276600" y="1844675"/>
            <a:ext cx="1008063" cy="360363"/>
          </a:xfrm>
          <a:prstGeom prst="ellipse">
            <a:avLst/>
          </a:prstGeom>
          <a:solidFill>
            <a:srgbClr val="00B050"/>
          </a:solidFill>
          <a:ln w="25560" cap="sq">
            <a:solidFill>
              <a:srgbClr val="00B05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solidFill>
                  <a:srgbClr val="000000"/>
                </a:solidFill>
                <a:latin typeface="Calibri" pitchFamily="34" charset="0"/>
                <a:ea typeface="Microsoft YaHei" pitchFamily="34" charset="-122"/>
              </a:rPr>
              <a:t>STD2A</a:t>
            </a:r>
          </a:p>
        </p:txBody>
      </p:sp>
      <p:sp>
        <p:nvSpPr>
          <p:cNvPr id="13357" name="Oval 44">
            <a:hlinkClick r:id="" action="ppaction://noaction"/>
          </p:cNvPr>
          <p:cNvSpPr>
            <a:spLocks noChangeArrowheads="1"/>
          </p:cNvSpPr>
          <p:nvPr/>
        </p:nvSpPr>
        <p:spPr bwMode="auto">
          <a:xfrm>
            <a:off x="3276600" y="2276475"/>
            <a:ext cx="1008063" cy="360363"/>
          </a:xfrm>
          <a:prstGeom prst="ellipse">
            <a:avLst/>
          </a:prstGeom>
          <a:solidFill>
            <a:srgbClr val="00B050"/>
          </a:solidFill>
          <a:ln w="25560" cap="sq">
            <a:solidFill>
              <a:srgbClr val="00B05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solidFill>
                  <a:srgbClr val="000000"/>
                </a:solidFill>
                <a:latin typeface="Calibri" pitchFamily="34" charset="0"/>
                <a:ea typeface="Microsoft YaHei" pitchFamily="34" charset="-122"/>
              </a:rPr>
              <a:t>STL</a:t>
            </a:r>
          </a:p>
        </p:txBody>
      </p:sp>
      <p:sp>
        <p:nvSpPr>
          <p:cNvPr id="13358" name="Oval 45">
            <a:hlinkClick r:id="" action="ppaction://noaction"/>
          </p:cNvPr>
          <p:cNvSpPr>
            <a:spLocks noChangeArrowheads="1"/>
          </p:cNvSpPr>
          <p:nvPr/>
        </p:nvSpPr>
        <p:spPr bwMode="auto">
          <a:xfrm>
            <a:off x="3276600" y="2708275"/>
            <a:ext cx="1008063" cy="360363"/>
          </a:xfrm>
          <a:prstGeom prst="ellipse">
            <a:avLst/>
          </a:prstGeom>
          <a:solidFill>
            <a:srgbClr val="00B050"/>
          </a:solidFill>
          <a:ln w="25560" cap="sq">
            <a:solidFill>
              <a:srgbClr val="00B05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solidFill>
                  <a:srgbClr val="000000"/>
                </a:solidFill>
                <a:latin typeface="Calibri" pitchFamily="34" charset="0"/>
                <a:ea typeface="Microsoft YaHei" pitchFamily="34" charset="-122"/>
              </a:rPr>
              <a:t>STAV</a:t>
            </a:r>
          </a:p>
        </p:txBody>
      </p:sp>
      <p:sp>
        <p:nvSpPr>
          <p:cNvPr id="13359" name="Oval 46">
            <a:hlinkClick r:id="" action="ppaction://noaction"/>
          </p:cNvPr>
          <p:cNvSpPr>
            <a:spLocks noChangeArrowheads="1"/>
          </p:cNvSpPr>
          <p:nvPr/>
        </p:nvSpPr>
        <p:spPr bwMode="auto">
          <a:xfrm>
            <a:off x="4427538" y="2276475"/>
            <a:ext cx="1008062" cy="360363"/>
          </a:xfrm>
          <a:prstGeom prst="ellipse">
            <a:avLst/>
          </a:prstGeom>
          <a:solidFill>
            <a:srgbClr val="00B050"/>
          </a:solidFill>
          <a:ln w="25560" cap="sq">
            <a:solidFill>
              <a:srgbClr val="00B05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solidFill>
                  <a:srgbClr val="000000"/>
                </a:solidFill>
                <a:latin typeface="Calibri" pitchFamily="34" charset="0"/>
                <a:ea typeface="Microsoft YaHei" pitchFamily="34" charset="-122"/>
              </a:rPr>
              <a:t>ST2S</a:t>
            </a:r>
          </a:p>
        </p:txBody>
      </p:sp>
      <p:sp>
        <p:nvSpPr>
          <p:cNvPr id="13360" name="Oval 47">
            <a:hlinkClick r:id="" action="ppaction://noaction"/>
          </p:cNvPr>
          <p:cNvSpPr>
            <a:spLocks noChangeArrowheads="1"/>
          </p:cNvSpPr>
          <p:nvPr/>
        </p:nvSpPr>
        <p:spPr bwMode="auto">
          <a:xfrm>
            <a:off x="4427538" y="1844675"/>
            <a:ext cx="1008062" cy="360363"/>
          </a:xfrm>
          <a:prstGeom prst="ellipse">
            <a:avLst/>
          </a:prstGeom>
          <a:solidFill>
            <a:srgbClr val="00B050"/>
          </a:solidFill>
          <a:ln w="25560" cap="sq">
            <a:solidFill>
              <a:srgbClr val="00B05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solidFill>
                  <a:srgbClr val="000000"/>
                </a:solidFill>
                <a:latin typeface="Calibri" pitchFamily="34" charset="0"/>
                <a:ea typeface="Microsoft YaHei" pitchFamily="34" charset="-122"/>
              </a:rPr>
              <a:t>STI2D</a:t>
            </a:r>
          </a:p>
        </p:txBody>
      </p:sp>
      <p:sp>
        <p:nvSpPr>
          <p:cNvPr id="13361" name="Oval 48">
            <a:hlinkClick r:id="" action="ppaction://noaction"/>
          </p:cNvPr>
          <p:cNvSpPr>
            <a:spLocks noChangeArrowheads="1"/>
          </p:cNvSpPr>
          <p:nvPr/>
        </p:nvSpPr>
        <p:spPr bwMode="auto">
          <a:xfrm>
            <a:off x="4427538" y="2708275"/>
            <a:ext cx="1008062" cy="360363"/>
          </a:xfrm>
          <a:prstGeom prst="ellipse">
            <a:avLst/>
          </a:prstGeom>
          <a:solidFill>
            <a:srgbClr val="00B050"/>
          </a:solidFill>
          <a:ln w="25560" cap="sq">
            <a:solidFill>
              <a:srgbClr val="00B05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solidFill>
                  <a:srgbClr val="000000"/>
                </a:solidFill>
                <a:latin typeface="Calibri" pitchFamily="34" charset="0"/>
                <a:ea typeface="Microsoft YaHei" pitchFamily="34" charset="-122"/>
              </a:rPr>
              <a:t>STMG</a:t>
            </a:r>
          </a:p>
        </p:txBody>
      </p:sp>
      <p:cxnSp>
        <p:nvCxnSpPr>
          <p:cNvPr id="13365" name="AutoShape 52"/>
          <p:cNvCxnSpPr>
            <a:cxnSpLocks noChangeShapeType="1"/>
          </p:cNvCxnSpPr>
          <p:nvPr/>
        </p:nvCxnSpPr>
        <p:spPr bwMode="auto">
          <a:xfrm flipV="1">
            <a:off x="5292725" y="4579938"/>
            <a:ext cx="287338" cy="287337"/>
          </a:xfrm>
          <a:prstGeom prst="straightConnector1">
            <a:avLst/>
          </a:prstGeom>
          <a:noFill/>
          <a:ln w="25560" cap="sq">
            <a:solidFill>
              <a:srgbClr val="000000"/>
            </a:solidFill>
            <a:prstDash val="sysDot"/>
            <a:miter lim="800000"/>
            <a:headEnd/>
            <a:tailEnd type="triangle" w="med" len="med"/>
          </a:ln>
          <a:effectLst>
            <a:outerShdw dist="74769" dir="938535" algn="ctr" rotWithShape="0">
              <a:srgbClr val="000000">
                <a:alpha val="38033"/>
              </a:srgbClr>
            </a:outerShdw>
          </a:effectLst>
        </p:spPr>
      </p:cxnSp>
      <p:sp>
        <p:nvSpPr>
          <p:cNvPr id="13368" name="AutoShape 55"/>
          <p:cNvSpPr>
            <a:spLocks noChangeArrowheads="1"/>
          </p:cNvSpPr>
          <p:nvPr/>
        </p:nvSpPr>
        <p:spPr bwMode="auto">
          <a:xfrm>
            <a:off x="179388" y="4797425"/>
            <a:ext cx="1439862" cy="647700"/>
          </a:xfrm>
          <a:prstGeom prst="roundRect">
            <a:avLst>
              <a:gd name="adj" fmla="val 16667"/>
            </a:avLst>
          </a:prstGeom>
          <a:solidFill>
            <a:srgbClr val="FFFFFF"/>
          </a:solidFill>
          <a:ln w="25560" cap="sq">
            <a:solidFill>
              <a:srgbClr val="00B05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solidFill>
                  <a:srgbClr val="000000"/>
                </a:solidFill>
                <a:ea typeface="Microsoft YaHei" pitchFamily="34" charset="-122"/>
              </a:rPr>
              <a:t>2</a:t>
            </a:r>
            <a:r>
              <a:rPr lang="fr-FR" altLang="fr-FR" sz="1600" baseline="30000">
                <a:solidFill>
                  <a:srgbClr val="000000"/>
                </a:solidFill>
                <a:ea typeface="Microsoft YaHei" pitchFamily="34" charset="-122"/>
              </a:rPr>
              <a:t>nde</a:t>
            </a:r>
            <a:r>
              <a:rPr lang="fr-FR" altLang="fr-FR" sz="1600">
                <a:solidFill>
                  <a:srgbClr val="000000"/>
                </a:solidFill>
                <a:ea typeface="Microsoft YaHei" pitchFamily="34" charset="-122"/>
              </a:rPr>
              <a:t> Spécifique</a:t>
            </a:r>
          </a:p>
        </p:txBody>
      </p:sp>
      <p:sp>
        <p:nvSpPr>
          <p:cNvPr id="13369" name="AutoShape 56"/>
          <p:cNvSpPr>
            <a:spLocks noChangeArrowheads="1"/>
          </p:cNvSpPr>
          <p:nvPr/>
        </p:nvSpPr>
        <p:spPr bwMode="auto">
          <a:xfrm>
            <a:off x="179388" y="3141663"/>
            <a:ext cx="1439862" cy="647700"/>
          </a:xfrm>
          <a:prstGeom prst="roundRect">
            <a:avLst>
              <a:gd name="adj" fmla="val 16667"/>
            </a:avLst>
          </a:prstGeom>
          <a:solidFill>
            <a:srgbClr val="FFFFFF"/>
          </a:solidFill>
          <a:ln w="25560" cap="sq">
            <a:solidFill>
              <a:srgbClr val="00B05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solidFill>
                  <a:srgbClr val="000000"/>
                </a:solidFill>
                <a:ea typeface="Microsoft YaHei" pitchFamily="34" charset="-122"/>
              </a:rPr>
              <a:t>Terminale</a:t>
            </a:r>
          </a:p>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solidFill>
                  <a:srgbClr val="000000"/>
                </a:solidFill>
                <a:ea typeface="Microsoft YaHei" pitchFamily="34" charset="-122"/>
              </a:rPr>
              <a:t>Spécifique</a:t>
            </a:r>
          </a:p>
        </p:txBody>
      </p:sp>
      <p:sp>
        <p:nvSpPr>
          <p:cNvPr id="13370" name="AutoShape 57"/>
          <p:cNvSpPr>
            <a:spLocks noChangeArrowheads="1"/>
          </p:cNvSpPr>
          <p:nvPr/>
        </p:nvSpPr>
        <p:spPr bwMode="auto">
          <a:xfrm>
            <a:off x="179388" y="4005263"/>
            <a:ext cx="1439862" cy="647700"/>
          </a:xfrm>
          <a:prstGeom prst="roundRect">
            <a:avLst>
              <a:gd name="adj" fmla="val 16667"/>
            </a:avLst>
          </a:prstGeom>
          <a:solidFill>
            <a:srgbClr val="FFFFFF"/>
          </a:solidFill>
          <a:ln w="25560" cap="sq">
            <a:solidFill>
              <a:srgbClr val="00B05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solidFill>
                  <a:srgbClr val="000000"/>
                </a:solidFill>
                <a:ea typeface="Microsoft YaHei" pitchFamily="34" charset="-122"/>
              </a:rPr>
              <a:t>1ère Spécifique</a:t>
            </a:r>
          </a:p>
        </p:txBody>
      </p:sp>
      <p:sp>
        <p:nvSpPr>
          <p:cNvPr id="13371" name="Oval 58">
            <a:hlinkClick r:id="" action="ppaction://noaction"/>
          </p:cNvPr>
          <p:cNvSpPr>
            <a:spLocks noChangeArrowheads="1"/>
          </p:cNvSpPr>
          <p:nvPr/>
        </p:nvSpPr>
        <p:spPr bwMode="auto">
          <a:xfrm>
            <a:off x="323850" y="1997075"/>
            <a:ext cx="1008063" cy="360363"/>
          </a:xfrm>
          <a:prstGeom prst="ellipse">
            <a:avLst/>
          </a:prstGeom>
          <a:solidFill>
            <a:srgbClr val="00B050"/>
          </a:solidFill>
          <a:ln w="25560" cap="sq">
            <a:solidFill>
              <a:srgbClr val="00B05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solidFill>
                  <a:srgbClr val="000000"/>
                </a:solidFill>
                <a:latin typeface="Calibri" pitchFamily="34" charset="0"/>
                <a:ea typeface="Microsoft YaHei" pitchFamily="34" charset="-122"/>
              </a:rPr>
              <a:t>TMD</a:t>
            </a:r>
          </a:p>
        </p:txBody>
      </p:sp>
      <p:sp>
        <p:nvSpPr>
          <p:cNvPr id="13372" name="Oval 59">
            <a:hlinkClick r:id="" action="ppaction://noaction"/>
          </p:cNvPr>
          <p:cNvSpPr>
            <a:spLocks noChangeArrowheads="1"/>
          </p:cNvSpPr>
          <p:nvPr/>
        </p:nvSpPr>
        <p:spPr bwMode="auto">
          <a:xfrm>
            <a:off x="323850" y="2565400"/>
            <a:ext cx="1008063" cy="358775"/>
          </a:xfrm>
          <a:prstGeom prst="ellipse">
            <a:avLst/>
          </a:prstGeom>
          <a:solidFill>
            <a:srgbClr val="00B050"/>
          </a:solidFill>
          <a:ln w="25560" cap="sq">
            <a:solidFill>
              <a:srgbClr val="00B050"/>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solidFill>
                  <a:srgbClr val="000000"/>
                </a:solidFill>
                <a:latin typeface="Calibri" pitchFamily="34" charset="0"/>
                <a:ea typeface="Microsoft YaHei" pitchFamily="34" charset="-122"/>
              </a:rPr>
              <a:t>STHR</a:t>
            </a:r>
          </a:p>
        </p:txBody>
      </p:sp>
      <p:sp>
        <p:nvSpPr>
          <p:cNvPr id="13373" name="Text Box 60"/>
          <p:cNvSpPr txBox="1">
            <a:spLocks noChangeArrowheads="1"/>
          </p:cNvSpPr>
          <p:nvPr/>
        </p:nvSpPr>
        <p:spPr bwMode="auto">
          <a:xfrm>
            <a:off x="71438" y="1557338"/>
            <a:ext cx="1620837" cy="309562"/>
          </a:xfrm>
          <a:prstGeom prst="rect">
            <a:avLst/>
          </a:prstGeom>
          <a:noFill/>
          <a:ln w="9525">
            <a:noFill/>
            <a:round/>
            <a:headEnd/>
            <a:tailEnd/>
          </a:ln>
        </p:spPr>
        <p:txBody>
          <a:bodyPr lIns="90000" tIns="46800" rIns="90000" bIns="46800">
            <a:spAutoFit/>
          </a:bodyP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ea typeface="Microsoft YaHei" pitchFamily="34" charset="-122"/>
              </a:rPr>
              <a:t>Bac Spécifique </a:t>
            </a:r>
          </a:p>
        </p:txBody>
      </p:sp>
      <p:sp>
        <p:nvSpPr>
          <p:cNvPr id="13374" name="Oval 61"/>
          <p:cNvSpPr>
            <a:spLocks noChangeArrowheads="1"/>
          </p:cNvSpPr>
          <p:nvPr/>
        </p:nvSpPr>
        <p:spPr bwMode="auto">
          <a:xfrm>
            <a:off x="34925" y="549275"/>
            <a:ext cx="1728788" cy="1008063"/>
          </a:xfrm>
          <a:prstGeom prst="ellipse">
            <a:avLst/>
          </a:prstGeom>
          <a:solidFill>
            <a:srgbClr val="FFFF99"/>
          </a:solidFill>
          <a:ln w="25560" cap="sq">
            <a:solidFill>
              <a:srgbClr val="F79646"/>
            </a:solidFill>
            <a:miter lim="800000"/>
            <a:headEnd/>
            <a:tailEnd/>
          </a:ln>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a:solidFill>
                  <a:srgbClr val="000000"/>
                </a:solidFill>
                <a:ea typeface="Microsoft YaHei" pitchFamily="34" charset="-122"/>
              </a:rPr>
              <a:t>Etudes supérieures courtes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LP  Marguerite  Audoux ( Gien)</a:t>
            </a:r>
            <a:endParaRPr lang="fr-FR" dirty="0"/>
          </a:p>
        </p:txBody>
      </p:sp>
      <p:sp>
        <p:nvSpPr>
          <p:cNvPr id="3" name="Espace réservé du contenu 2"/>
          <p:cNvSpPr>
            <a:spLocks noGrp="1"/>
          </p:cNvSpPr>
          <p:nvPr>
            <p:ph sz="quarter" idx="1"/>
          </p:nvPr>
        </p:nvSpPr>
        <p:spPr/>
        <p:txBody>
          <a:bodyPr>
            <a:normAutofit fontScale="70000" lnSpcReduction="20000"/>
          </a:bodyPr>
          <a:lstStyle/>
          <a:p>
            <a:pPr marL="339725" indent="-339725">
              <a:lnSpc>
                <a:spcPct val="80000"/>
              </a:lnSpc>
              <a:spcBef>
                <a:spcPts val="500"/>
              </a:spcBef>
              <a:buClr>
                <a:srgbClr val="FF66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800" dirty="0" smtClean="0">
                <a:latin typeface="Comic Sans MS" pitchFamily="64" charset="0"/>
                <a:cs typeface="Lucida Sans Unicode" charset="0"/>
              </a:rPr>
              <a:t>CAP Assistant en Milieux Familial et Collectif </a:t>
            </a:r>
          </a:p>
          <a:p>
            <a:pPr marL="339725" indent="-339725">
              <a:lnSpc>
                <a:spcPct val="80000"/>
              </a:lnSpc>
              <a:spcBef>
                <a:spcPts val="500"/>
              </a:spcBef>
              <a:buClr>
                <a:srgbClr val="FF66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800" dirty="0" smtClean="0">
                <a:latin typeface="Comic Sans MS" pitchFamily="64" charset="0"/>
                <a:cs typeface="Lucida Sans Unicode" charset="0"/>
              </a:rPr>
              <a:t>CAP Serrurier Métallier </a:t>
            </a:r>
          </a:p>
          <a:p>
            <a:pPr marL="341313" indent="-339725">
              <a:lnSpc>
                <a:spcPct val="80000"/>
              </a:lnSpc>
              <a:spcBef>
                <a:spcPts val="500"/>
              </a:spcBef>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fr-FR" sz="2800" dirty="0" smtClean="0">
              <a:latin typeface="Comic Sans MS" pitchFamily="64" charset="0"/>
              <a:cs typeface="Lucida Sans Unicode" charset="0"/>
            </a:endParaRPr>
          </a:p>
          <a:p>
            <a:pPr marL="339725" indent="-339725">
              <a:spcBef>
                <a:spcPts val="500"/>
              </a:spcBef>
              <a:buClr>
                <a:srgbClr val="FF66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800" dirty="0" smtClean="0">
                <a:latin typeface="Comic Sans MS" pitchFamily="64" charset="0"/>
                <a:cs typeface="Lucida Sans Unicode" charset="0"/>
              </a:rPr>
              <a:t>Bac Pro Accompagnement Soins et Services à la Personne </a:t>
            </a:r>
            <a:br>
              <a:rPr lang="fr-FR" sz="2800" dirty="0" smtClean="0">
                <a:latin typeface="Comic Sans MS" pitchFamily="64" charset="0"/>
                <a:cs typeface="Lucida Sans Unicode" charset="0"/>
              </a:rPr>
            </a:br>
            <a:r>
              <a:rPr lang="fr-FR" sz="2800" dirty="0" smtClean="0">
                <a:latin typeface="Comic Sans MS" pitchFamily="64" charset="0"/>
                <a:cs typeface="Lucida Sans Unicode" charset="0"/>
              </a:rPr>
              <a:t>		</a:t>
            </a:r>
            <a:r>
              <a:rPr lang="fr-FR" sz="2000" dirty="0" smtClean="0">
                <a:latin typeface="Comic Sans MS" pitchFamily="64" charset="0"/>
                <a:cs typeface="Lucida Sans Unicode" charset="0"/>
              </a:rPr>
              <a:t>(options A: Domicile et option B: en structure)</a:t>
            </a:r>
          </a:p>
          <a:p>
            <a:pPr marL="339725" indent="-339725">
              <a:spcBef>
                <a:spcPts val="500"/>
              </a:spcBef>
              <a:buClr>
                <a:srgbClr val="FF66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800" dirty="0" smtClean="0">
                <a:latin typeface="Comic Sans MS" pitchFamily="64" charset="0"/>
                <a:cs typeface="Lucida Sans Unicode" charset="0"/>
              </a:rPr>
              <a:t>Bac pro Accueil Relation Clients Usagers</a:t>
            </a:r>
          </a:p>
          <a:p>
            <a:pPr marL="339725" indent="-339725">
              <a:spcBef>
                <a:spcPts val="500"/>
              </a:spcBef>
              <a:buClr>
                <a:srgbClr val="FF66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dirty="0" smtClean="0">
                <a:latin typeface="Comic Sans MS" pitchFamily="64" charset="0"/>
                <a:cs typeface="Lucida Sans Unicode" charset="0"/>
              </a:rPr>
              <a:t>Bac Pro Commerce</a:t>
            </a:r>
          </a:p>
          <a:p>
            <a:pPr marL="339725" indent="-339725">
              <a:spcBef>
                <a:spcPts val="500"/>
              </a:spcBef>
              <a:buClr>
                <a:srgbClr val="FF66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800" dirty="0" smtClean="0">
                <a:latin typeface="Comic Sans MS" pitchFamily="64" charset="0"/>
                <a:cs typeface="Lucida Sans Unicode" charset="0"/>
              </a:rPr>
              <a:t>Bac Pro Gestion Administration </a:t>
            </a:r>
          </a:p>
          <a:p>
            <a:pPr marL="339725" indent="-339725">
              <a:spcBef>
                <a:spcPts val="500"/>
              </a:spcBef>
              <a:buClr>
                <a:srgbClr val="FF66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800" dirty="0" smtClean="0">
                <a:latin typeface="Comic Sans MS" pitchFamily="64" charset="0"/>
                <a:cs typeface="Lucida Sans Unicode" charset="0"/>
              </a:rPr>
              <a:t>Bac Pro Systèmes Numériques</a:t>
            </a:r>
            <a:r>
              <a:rPr lang="fr-FR" altLang="fr-FR" dirty="0" smtClean="0">
                <a:latin typeface="Comic Sans MS" panose="030F0702030302020204" pitchFamily="66" charset="0"/>
              </a:rPr>
              <a:t> Option Réseaux Informatiques et Systèmes communicants</a:t>
            </a:r>
            <a:endParaRPr lang="fr-FR" sz="2800" dirty="0" smtClean="0">
              <a:latin typeface="Comic Sans MS" pitchFamily="64" charset="0"/>
              <a:cs typeface="Lucida Sans Unicode" charset="0"/>
            </a:endParaRPr>
          </a:p>
          <a:p>
            <a:pPr marL="339725" indent="-339725">
              <a:spcBef>
                <a:spcPts val="500"/>
              </a:spcBef>
              <a:buClr>
                <a:srgbClr val="FF66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800" dirty="0" smtClean="0">
                <a:latin typeface="Comic Sans MS" pitchFamily="64" charset="0"/>
                <a:cs typeface="Lucida Sans Unicode" charset="0"/>
              </a:rPr>
              <a:t>Bac Pro Métiers de l’Electricité et de ses Environnements Connectés</a:t>
            </a:r>
          </a:p>
          <a:p>
            <a:pPr marL="339725" indent="-339725">
              <a:spcBef>
                <a:spcPts val="500"/>
              </a:spcBef>
              <a:buClr>
                <a:srgbClr val="FF66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800" dirty="0" smtClean="0">
                <a:latin typeface="Comic Sans MS" pitchFamily="64" charset="0"/>
                <a:cs typeface="Lucida Sans Unicode" charset="0"/>
              </a:rPr>
              <a:t>Bac Pro Maintenance des Equipements Industriels</a:t>
            </a:r>
          </a:p>
          <a:p>
            <a:pPr marL="339725" indent="-339725">
              <a:spcBef>
                <a:spcPts val="500"/>
              </a:spcBef>
              <a:buClr>
                <a:srgbClr val="FF66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800" dirty="0" smtClean="0">
                <a:latin typeface="Comic Sans MS" pitchFamily="64" charset="0"/>
                <a:cs typeface="Lucida Sans Unicode" charset="0"/>
              </a:rPr>
              <a:t>Bac Pro Ouvrage du Bâtiment : métallerie</a:t>
            </a:r>
          </a:p>
          <a:p>
            <a:pPr marL="339725" indent="-339725">
              <a:spcBef>
                <a:spcPts val="500"/>
              </a:spcBef>
              <a:buClr>
                <a:srgbClr val="FF6600"/>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800" dirty="0" smtClean="0">
                <a:latin typeface="Comic Sans MS" pitchFamily="64" charset="0"/>
                <a:cs typeface="Lucida Sans Unicode" charset="0"/>
              </a:rPr>
              <a:t>Bac Pro Techniques d’interventions sur installations nucléaires</a:t>
            </a:r>
          </a:p>
          <a:p>
            <a:pPr marL="341313" indent="-339725">
              <a:lnSpc>
                <a:spcPct val="80000"/>
              </a:lnSpc>
              <a:spcBef>
                <a:spcPts val="500"/>
              </a:spcBef>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fr-FR" sz="2800" dirty="0" smtClean="0">
              <a:solidFill>
                <a:srgbClr val="FFFFFF"/>
              </a:solidFill>
              <a:latin typeface="Comic Sans MS" pitchFamily="64" charset="0"/>
              <a:cs typeface="Lucida Sans Unicode" charset="0"/>
            </a:endParaRPr>
          </a:p>
          <a:p>
            <a:endParaRPr lang="fr-FR" dirty="0"/>
          </a:p>
        </p:txBody>
      </p:sp>
      <p:sp>
        <p:nvSpPr>
          <p:cNvPr id="4" name="Accolade fermante 3"/>
          <p:cNvSpPr/>
          <p:nvPr/>
        </p:nvSpPr>
        <p:spPr>
          <a:xfrm>
            <a:off x="5796136" y="3573016"/>
            <a:ext cx="72008" cy="432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Ellipse 4"/>
          <p:cNvSpPr/>
          <p:nvPr/>
        </p:nvSpPr>
        <p:spPr>
          <a:xfrm>
            <a:off x="6012160" y="3501008"/>
            <a:ext cx="187220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t>Famille  de Métiers  Relation Client</a:t>
            </a:r>
            <a:endParaRPr lang="fr-FR" sz="1100" dirty="0"/>
          </a:p>
        </p:txBody>
      </p:sp>
      <p:sp>
        <p:nvSpPr>
          <p:cNvPr id="6" name="Accolade fermante 5"/>
          <p:cNvSpPr/>
          <p:nvPr/>
        </p:nvSpPr>
        <p:spPr>
          <a:xfrm>
            <a:off x="5868144" y="5805264"/>
            <a:ext cx="144016" cy="360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Ellipse 6"/>
          <p:cNvSpPr/>
          <p:nvPr/>
        </p:nvSpPr>
        <p:spPr>
          <a:xfrm>
            <a:off x="6372200" y="5733256"/>
            <a:ext cx="259228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t>Famille de métier du bâtiment</a:t>
            </a:r>
            <a:endParaRPr lang="fr-FR" sz="10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
          <p:cNvSpPr>
            <a:spLocks noChangeArrowheads="1"/>
          </p:cNvSpPr>
          <p:nvPr/>
        </p:nvSpPr>
        <p:spPr bwMode="auto">
          <a:xfrm>
            <a:off x="142875" y="2416175"/>
            <a:ext cx="8786813" cy="1584325"/>
          </a:xfrm>
          <a:prstGeom prst="rect">
            <a:avLst/>
          </a:prstGeom>
          <a:ln w="28575">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a:defRPr/>
            </a:pPr>
            <a:r>
              <a:rPr lang="fr-FR" b="1" dirty="0">
                <a:solidFill>
                  <a:schemeClr val="tx1"/>
                </a:solidFill>
                <a:ea typeface="Times New Roman" pitchFamily="18" charset="0"/>
                <a:cs typeface="Arial" pitchFamily="34" charset="0"/>
              </a:rPr>
              <a:t>Objectifs</a:t>
            </a:r>
          </a:p>
          <a:p>
            <a:pPr algn="ctr">
              <a:defRPr/>
            </a:pPr>
            <a:endParaRPr lang="fr-FR" sz="900" b="1" dirty="0">
              <a:solidFill>
                <a:schemeClr val="tx1"/>
              </a:solidFill>
              <a:cs typeface="Arial" pitchFamily="34" charset="0"/>
            </a:endParaRPr>
          </a:p>
          <a:p>
            <a:pPr algn="just">
              <a:buFontTx/>
              <a:buChar char="•"/>
              <a:defRPr/>
            </a:pPr>
            <a:r>
              <a:rPr lang="fr-FR" sz="1400" dirty="0">
                <a:solidFill>
                  <a:schemeClr val="tx1"/>
                </a:solidFill>
                <a:ea typeface="Times New Roman" pitchFamily="18" charset="0"/>
                <a:cs typeface="Arial" pitchFamily="34" charset="0"/>
              </a:rPr>
              <a:t>Présenter les </a:t>
            </a:r>
            <a:r>
              <a:rPr lang="fr-FR" sz="1400" b="1" dirty="0">
                <a:solidFill>
                  <a:schemeClr val="tx1"/>
                </a:solidFill>
                <a:ea typeface="Times New Roman" pitchFamily="18" charset="0"/>
                <a:cs typeface="Arial" pitchFamily="34" charset="0"/>
              </a:rPr>
              <a:t>établissements de formation de proximité</a:t>
            </a:r>
            <a:endParaRPr lang="fr-FR" sz="900" dirty="0">
              <a:solidFill>
                <a:schemeClr val="tx1"/>
              </a:solidFill>
              <a:cs typeface="Arial" pitchFamily="34" charset="0"/>
            </a:endParaRPr>
          </a:p>
          <a:p>
            <a:pPr algn="just">
              <a:buFontTx/>
              <a:buChar char="•"/>
              <a:defRPr/>
            </a:pPr>
            <a:r>
              <a:rPr lang="fr-FR" sz="1400" dirty="0">
                <a:solidFill>
                  <a:schemeClr val="tx1"/>
                </a:solidFill>
                <a:ea typeface="Times New Roman" pitchFamily="18" charset="0"/>
                <a:cs typeface="Arial" pitchFamily="34" charset="0"/>
              </a:rPr>
              <a:t>Etablir un </a:t>
            </a:r>
            <a:r>
              <a:rPr lang="fr-FR" sz="1400" b="1" dirty="0">
                <a:solidFill>
                  <a:schemeClr val="tx1"/>
                </a:solidFill>
                <a:ea typeface="Times New Roman" pitchFamily="18" charset="0"/>
                <a:cs typeface="Arial" pitchFamily="34" charset="0"/>
              </a:rPr>
              <a:t>lien entre les formations et les professionnels  du tissu économique local</a:t>
            </a:r>
            <a:endParaRPr lang="fr-FR" sz="900" dirty="0">
              <a:solidFill>
                <a:schemeClr val="tx1"/>
              </a:solidFill>
              <a:cs typeface="Arial" pitchFamily="34" charset="0"/>
            </a:endParaRPr>
          </a:p>
          <a:p>
            <a:pPr algn="just">
              <a:buFontTx/>
              <a:buChar char="•"/>
              <a:defRPr/>
            </a:pPr>
            <a:r>
              <a:rPr lang="fr-FR" sz="1400" dirty="0">
                <a:solidFill>
                  <a:schemeClr val="tx1"/>
                </a:solidFill>
                <a:ea typeface="Times New Roman" pitchFamily="18" charset="0"/>
                <a:cs typeface="Arial" pitchFamily="34" charset="0"/>
              </a:rPr>
              <a:t>Provoquer des rencontres pour </a:t>
            </a:r>
            <a:r>
              <a:rPr lang="fr-FR" sz="1400" b="1" dirty="0">
                <a:solidFill>
                  <a:schemeClr val="tx1"/>
                </a:solidFill>
                <a:ea typeface="Times New Roman" pitchFamily="18" charset="0"/>
                <a:cs typeface="Arial" pitchFamily="34" charset="0"/>
              </a:rPr>
              <a:t>susciter la curiosité et l’intérêt des jeunes</a:t>
            </a:r>
            <a:endParaRPr lang="fr-FR" sz="900" dirty="0">
              <a:solidFill>
                <a:schemeClr val="tx1"/>
              </a:solidFill>
              <a:cs typeface="Arial" pitchFamily="34" charset="0"/>
            </a:endParaRPr>
          </a:p>
          <a:p>
            <a:pPr algn="just">
              <a:buFontTx/>
              <a:buChar char="•"/>
              <a:defRPr/>
            </a:pPr>
            <a:r>
              <a:rPr lang="fr-FR" sz="1400" dirty="0">
                <a:solidFill>
                  <a:schemeClr val="tx1"/>
                </a:solidFill>
                <a:ea typeface="Times New Roman" pitchFamily="18" charset="0"/>
                <a:cs typeface="Arial" pitchFamily="34" charset="0"/>
              </a:rPr>
              <a:t>Participer au </a:t>
            </a:r>
            <a:r>
              <a:rPr lang="fr-FR" sz="1400" b="1" dirty="0">
                <a:solidFill>
                  <a:schemeClr val="tx1"/>
                </a:solidFill>
                <a:ea typeface="Times New Roman" pitchFamily="18" charset="0"/>
                <a:cs typeface="Arial" pitchFamily="34" charset="0"/>
              </a:rPr>
              <a:t>développement de</a:t>
            </a:r>
            <a:r>
              <a:rPr lang="fr-FR" sz="1400" dirty="0">
                <a:solidFill>
                  <a:schemeClr val="tx1"/>
                </a:solidFill>
                <a:ea typeface="Times New Roman" pitchFamily="18" charset="0"/>
                <a:cs typeface="Arial" pitchFamily="34" charset="0"/>
              </a:rPr>
              <a:t> </a:t>
            </a:r>
            <a:r>
              <a:rPr lang="fr-FR" sz="1400" b="1" dirty="0">
                <a:solidFill>
                  <a:schemeClr val="tx1"/>
                </a:solidFill>
                <a:ea typeface="Times New Roman" pitchFamily="18" charset="0"/>
                <a:cs typeface="Arial" pitchFamily="34" charset="0"/>
              </a:rPr>
              <a:t>l’ambition scolaire et professionnelle</a:t>
            </a:r>
            <a:r>
              <a:rPr lang="fr-FR" sz="1400" dirty="0">
                <a:solidFill>
                  <a:schemeClr val="tx1"/>
                </a:solidFill>
                <a:ea typeface="Times New Roman" pitchFamily="18" charset="0"/>
                <a:cs typeface="Arial" pitchFamily="34" charset="0"/>
              </a:rPr>
              <a:t> en faisant évoluer les représentations et en élargissant le champ des possibles</a:t>
            </a:r>
            <a:endParaRPr lang="fr-FR" sz="2000" dirty="0">
              <a:solidFill>
                <a:schemeClr val="tx1"/>
              </a:solidFill>
              <a:cs typeface="Arial" pitchFamily="34" charset="0"/>
            </a:endParaRPr>
          </a:p>
        </p:txBody>
      </p:sp>
      <p:sp>
        <p:nvSpPr>
          <p:cNvPr id="3" name="ZoneTexte 2"/>
          <p:cNvSpPr txBox="1"/>
          <p:nvPr/>
        </p:nvSpPr>
        <p:spPr>
          <a:xfrm>
            <a:off x="214313" y="1285875"/>
            <a:ext cx="8715375" cy="862013"/>
          </a:xfrm>
          <a:prstGeom prst="rect">
            <a:avLst/>
          </a:prstGeom>
          <a:solidFill>
            <a:srgbClr val="FFC000"/>
          </a:solidFill>
          <a:ln w="28575"/>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fr-FR" sz="1600" dirty="0"/>
              <a:t>Vendredi </a:t>
            </a:r>
            <a:r>
              <a:rPr lang="fr-FR" sz="1600" b="1" dirty="0"/>
              <a:t>1</a:t>
            </a:r>
            <a:r>
              <a:rPr lang="fr-FR" sz="1600" b="1" baseline="30000" dirty="0"/>
              <a:t>er</a:t>
            </a:r>
            <a:r>
              <a:rPr lang="fr-FR" sz="1600" b="1" dirty="0"/>
              <a:t> Mars 2019</a:t>
            </a:r>
            <a:endParaRPr lang="fr-FR" sz="1600" dirty="0"/>
          </a:p>
          <a:p>
            <a:pPr algn="ctr" eaLnBrk="1" hangingPunct="1">
              <a:defRPr/>
            </a:pPr>
            <a:r>
              <a:rPr lang="fr-FR" sz="1600" dirty="0"/>
              <a:t>De </a:t>
            </a:r>
            <a:r>
              <a:rPr lang="fr-FR" sz="1600" b="1" dirty="0"/>
              <a:t>9h à 16h30</a:t>
            </a:r>
            <a:r>
              <a:rPr lang="fr-FR" sz="1600" dirty="0"/>
              <a:t> </a:t>
            </a:r>
            <a:r>
              <a:rPr lang="fr-FR" sz="1600" b="1" dirty="0"/>
              <a:t>pour les</a:t>
            </a:r>
            <a:r>
              <a:rPr lang="fr-FR" sz="1600" dirty="0"/>
              <a:t> </a:t>
            </a:r>
            <a:r>
              <a:rPr lang="fr-FR" sz="1600" b="1" dirty="0"/>
              <a:t>élèves de 4</a:t>
            </a:r>
            <a:r>
              <a:rPr lang="fr-FR" sz="1600" b="1" baseline="30000" dirty="0"/>
              <a:t>ème</a:t>
            </a:r>
            <a:r>
              <a:rPr lang="fr-FR" sz="1600" b="1" dirty="0"/>
              <a:t>/3</a:t>
            </a:r>
            <a:r>
              <a:rPr lang="fr-FR" sz="1600" b="1" baseline="30000" dirty="0"/>
              <a:t>ème</a:t>
            </a:r>
            <a:r>
              <a:rPr lang="fr-FR" sz="1600" dirty="0"/>
              <a:t> des collèges du secteur</a:t>
            </a:r>
          </a:p>
          <a:p>
            <a:pPr algn="ctr" eaLnBrk="1" hangingPunct="1">
              <a:defRPr/>
            </a:pPr>
            <a:r>
              <a:rPr lang="fr-FR" sz="1600" dirty="0"/>
              <a:t>De </a:t>
            </a:r>
            <a:r>
              <a:rPr lang="fr-FR" sz="1600" b="1" dirty="0"/>
              <a:t>16h30 à 19h pour tout public</a:t>
            </a:r>
            <a:r>
              <a:rPr lang="fr-FR" sz="1600" dirty="0"/>
              <a:t> (lycéens, familles,…)</a:t>
            </a:r>
          </a:p>
        </p:txBody>
      </p:sp>
      <p:sp>
        <p:nvSpPr>
          <p:cNvPr id="115714" name="Rectangle 2"/>
          <p:cNvSpPr>
            <a:spLocks noChangeArrowheads="1"/>
          </p:cNvSpPr>
          <p:nvPr/>
        </p:nvSpPr>
        <p:spPr bwMode="auto">
          <a:xfrm>
            <a:off x="142875" y="4357688"/>
            <a:ext cx="4643438" cy="1016000"/>
          </a:xfrm>
          <a:prstGeom prst="rect">
            <a:avLst/>
          </a:prstGeom>
          <a:ln w="28575">
            <a:headEnd/>
            <a:tailEnd/>
          </a:ln>
        </p:spPr>
        <p:style>
          <a:lnRef idx="2">
            <a:schemeClr val="dk1"/>
          </a:lnRef>
          <a:fillRef idx="1">
            <a:schemeClr val="lt1"/>
          </a:fillRef>
          <a:effectRef idx="0">
            <a:schemeClr val="dk1"/>
          </a:effectRef>
          <a:fontRef idx="minor">
            <a:schemeClr val="dk1"/>
          </a:fontRef>
        </p:style>
        <p:txBody>
          <a:bodyPr anchor="ctr">
            <a:spAutoFit/>
          </a:bodyPr>
          <a:lstStyle/>
          <a:p>
            <a:pPr algn="ctr">
              <a:defRPr/>
            </a:pPr>
            <a:r>
              <a:rPr lang="fr-FR" sz="1600" b="1" dirty="0">
                <a:solidFill>
                  <a:schemeClr val="tx1"/>
                </a:solidFill>
                <a:ea typeface="Times New Roman" pitchFamily="18" charset="0"/>
                <a:cs typeface="Arial" pitchFamily="34" charset="0"/>
              </a:rPr>
              <a:t>Le fil conducteur : la mixité des </a:t>
            </a:r>
            <a:r>
              <a:rPr lang="fr-FR" sz="1600" b="1" dirty="0">
                <a:ea typeface="Times New Roman" pitchFamily="18" charset="0"/>
              </a:rPr>
              <a:t>métiers</a:t>
            </a:r>
          </a:p>
          <a:p>
            <a:pPr algn="ctr">
              <a:defRPr/>
            </a:pPr>
            <a:r>
              <a:rPr lang="fr-FR" sz="1600" b="1" dirty="0">
                <a:ea typeface="Times New Roman" pitchFamily="18" charset="0"/>
              </a:rPr>
              <a:t> </a:t>
            </a:r>
          </a:p>
          <a:p>
            <a:pPr algn="ctr">
              <a:defRPr/>
            </a:pPr>
            <a:r>
              <a:rPr lang="fr-FR" sz="1400" dirty="0">
                <a:solidFill>
                  <a:schemeClr val="tx1"/>
                </a:solidFill>
                <a:ea typeface="Times New Roman" pitchFamily="18" charset="0"/>
                <a:cs typeface="Arial" pitchFamily="34" charset="0"/>
              </a:rPr>
              <a:t>Un espace sera dédié à l’</a:t>
            </a:r>
            <a:r>
              <a:rPr lang="fr-FR" sz="1400" b="1" dirty="0">
                <a:solidFill>
                  <a:schemeClr val="tx1"/>
                </a:solidFill>
                <a:ea typeface="Times New Roman" pitchFamily="18" charset="0"/>
                <a:cs typeface="Arial" pitchFamily="34" charset="0"/>
              </a:rPr>
              <a:t>exposition de travaux d’élèves sur ce thème.</a:t>
            </a:r>
            <a:endParaRPr lang="fr-FR" sz="1400" dirty="0">
              <a:solidFill>
                <a:schemeClr val="tx1"/>
              </a:solidFill>
              <a:cs typeface="Arial" pitchFamily="34" charset="0"/>
            </a:endParaRPr>
          </a:p>
        </p:txBody>
      </p:sp>
      <p:sp>
        <p:nvSpPr>
          <p:cNvPr id="5" name="Rectangle 4"/>
          <p:cNvSpPr/>
          <p:nvPr/>
        </p:nvSpPr>
        <p:spPr>
          <a:xfrm>
            <a:off x="4929188" y="4465638"/>
            <a:ext cx="4000500" cy="830262"/>
          </a:xfrm>
          <a:prstGeom prst="rect">
            <a:avLst/>
          </a:prstGeom>
          <a:ln w="28575"/>
        </p:spPr>
        <p:style>
          <a:lnRef idx="2">
            <a:schemeClr val="dk1"/>
          </a:lnRef>
          <a:fillRef idx="1">
            <a:schemeClr val="lt1"/>
          </a:fillRef>
          <a:effectRef idx="0">
            <a:schemeClr val="dk1"/>
          </a:effectRef>
          <a:fontRef idx="minor">
            <a:schemeClr val="dk1"/>
          </a:fontRef>
        </p:style>
        <p:txBody>
          <a:bodyPr>
            <a:spAutoFit/>
          </a:bodyPr>
          <a:lstStyle/>
          <a:p>
            <a:pPr marL="109728" algn="ctr" eaLnBrk="1" fontAlgn="auto" hangingPunct="1">
              <a:spcAft>
                <a:spcPts val="0"/>
              </a:spcAft>
              <a:buClr>
                <a:schemeClr val="accent3"/>
              </a:buClr>
              <a:buFont typeface="Georgia"/>
              <a:buNone/>
              <a:defRPr/>
            </a:pPr>
            <a:r>
              <a:rPr lang="fr-FR" sz="1600" b="1" dirty="0"/>
              <a:t>Un atelier pour aider à s’orienter</a:t>
            </a:r>
          </a:p>
          <a:p>
            <a:pPr marL="109728" algn="ctr" eaLnBrk="1" fontAlgn="auto" hangingPunct="1">
              <a:spcAft>
                <a:spcPts val="0"/>
              </a:spcAft>
              <a:buClr>
                <a:schemeClr val="accent3"/>
              </a:buClr>
              <a:buFont typeface="Georgia"/>
              <a:buNone/>
              <a:defRPr/>
            </a:pPr>
            <a:endParaRPr lang="fr-FR" sz="1600" b="1" dirty="0"/>
          </a:p>
          <a:p>
            <a:pPr marL="109728" algn="ctr" eaLnBrk="1" fontAlgn="auto" hangingPunct="1">
              <a:spcAft>
                <a:spcPts val="0"/>
              </a:spcAft>
              <a:buClr>
                <a:schemeClr val="accent3"/>
              </a:buClr>
              <a:buFont typeface="Georgia"/>
              <a:buNone/>
              <a:defRPr/>
            </a:pPr>
            <a:r>
              <a:rPr lang="fr-FR" sz="1400" dirty="0"/>
              <a:t>« </a:t>
            </a:r>
            <a:r>
              <a:rPr lang="fr-FR" sz="1400" b="1" dirty="0"/>
              <a:t>je teste mon premier entretien</a:t>
            </a:r>
            <a:r>
              <a:rPr lang="fr-FR" sz="1400" dirty="0"/>
              <a:t> »</a:t>
            </a:r>
          </a:p>
        </p:txBody>
      </p:sp>
      <p:sp>
        <p:nvSpPr>
          <p:cNvPr id="6" name="Titre 1"/>
          <p:cNvSpPr txBox="1">
            <a:spLocks/>
          </p:cNvSpPr>
          <p:nvPr/>
        </p:nvSpPr>
        <p:spPr>
          <a:xfrm>
            <a:off x="500063" y="500063"/>
            <a:ext cx="8229600" cy="785812"/>
          </a:xfrm>
          <a:prstGeom prst="rect">
            <a:avLst/>
          </a:prstGeom>
        </p:spPr>
        <p:txBody>
          <a:bodyPr/>
          <a:lstStyle/>
          <a:p>
            <a:pPr algn="ctr" eaLnBrk="1" hangingPunct="1">
              <a:defRPr/>
            </a:pPr>
            <a:r>
              <a:rPr lang="fr-FR" sz="3600" b="1" dirty="0">
                <a:solidFill>
                  <a:schemeClr val="tx2"/>
                </a:solidFill>
                <a:latin typeface="+mj-lt"/>
                <a:ea typeface="+mj-ea"/>
                <a:cs typeface="+mj-cs"/>
              </a:rPr>
              <a:t>Le forum de l’orientation</a:t>
            </a:r>
          </a:p>
        </p:txBody>
      </p:sp>
      <p:pic>
        <p:nvPicPr>
          <p:cNvPr id="15367" name="Image 3"/>
          <p:cNvPicPr>
            <a:picLocks noChangeAspect="1"/>
          </p:cNvPicPr>
          <p:nvPr/>
        </p:nvPicPr>
        <p:blipFill>
          <a:blip r:embed="rId3" cstate="print"/>
          <a:srcRect/>
          <a:stretch>
            <a:fillRect/>
          </a:stretch>
        </p:blipFill>
        <p:spPr bwMode="auto">
          <a:xfrm>
            <a:off x="114300" y="5759450"/>
            <a:ext cx="8886825" cy="1098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5713"/>
                                        </p:tgtEl>
                                        <p:attrNameLst>
                                          <p:attrName>style.visibility</p:attrName>
                                        </p:attrNameLst>
                                      </p:cBhvr>
                                      <p:to>
                                        <p:strVal val="visible"/>
                                      </p:to>
                                    </p:set>
                                    <p:anim calcmode="lin" valueType="num">
                                      <p:cBhvr additive="base">
                                        <p:cTn id="13" dur="500" fill="hold"/>
                                        <p:tgtEl>
                                          <p:spTgt spid="115713"/>
                                        </p:tgtEl>
                                        <p:attrNameLst>
                                          <p:attrName>ppt_x</p:attrName>
                                        </p:attrNameLst>
                                      </p:cBhvr>
                                      <p:tavLst>
                                        <p:tav tm="0">
                                          <p:val>
                                            <p:strVal val="#ppt_x"/>
                                          </p:val>
                                        </p:tav>
                                        <p:tav tm="100000">
                                          <p:val>
                                            <p:strVal val="#ppt_x"/>
                                          </p:val>
                                        </p:tav>
                                      </p:tavLst>
                                    </p:anim>
                                    <p:anim calcmode="lin" valueType="num">
                                      <p:cBhvr additive="base">
                                        <p:cTn id="14" dur="500" fill="hold"/>
                                        <p:tgtEl>
                                          <p:spTgt spid="1157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5714"/>
                                        </p:tgtEl>
                                        <p:attrNameLst>
                                          <p:attrName>style.visibility</p:attrName>
                                        </p:attrNameLst>
                                      </p:cBhvr>
                                      <p:to>
                                        <p:strVal val="visible"/>
                                      </p:to>
                                    </p:set>
                                    <p:anim calcmode="lin" valueType="num">
                                      <p:cBhvr additive="base">
                                        <p:cTn id="19" dur="500" fill="hold"/>
                                        <p:tgtEl>
                                          <p:spTgt spid="115714"/>
                                        </p:tgtEl>
                                        <p:attrNameLst>
                                          <p:attrName>ppt_x</p:attrName>
                                        </p:attrNameLst>
                                      </p:cBhvr>
                                      <p:tavLst>
                                        <p:tav tm="0">
                                          <p:val>
                                            <p:strVal val="#ppt_x"/>
                                          </p:val>
                                        </p:tav>
                                        <p:tav tm="100000">
                                          <p:val>
                                            <p:strVal val="#ppt_x"/>
                                          </p:val>
                                        </p:tav>
                                      </p:tavLst>
                                    </p:anim>
                                    <p:anim calcmode="lin" valueType="num">
                                      <p:cBhvr additive="base">
                                        <p:cTn id="20" dur="500" fill="hold"/>
                                        <p:tgtEl>
                                          <p:spTgt spid="1157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3" grpId="0" animBg="1"/>
      <p:bldP spid="3" grpId="0" animBg="1"/>
      <p:bldP spid="11571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457200" y="500063"/>
            <a:ext cx="8229600" cy="1066800"/>
          </a:xfrm>
        </p:spPr>
        <p:txBody>
          <a:bodyPr/>
          <a:lstStyle/>
          <a:p>
            <a:pPr algn="ctr" eaLnBrk="1" hangingPunct="1">
              <a:defRPr/>
            </a:pPr>
            <a:r>
              <a:rPr lang="fr-FR" sz="2400" b="1" dirty="0" smtClean="0">
                <a:latin typeface="+mn-lt"/>
              </a:rPr>
              <a:t>Les Journées Portes Ouvertes</a:t>
            </a:r>
          </a:p>
        </p:txBody>
      </p:sp>
      <p:sp>
        <p:nvSpPr>
          <p:cNvPr id="3" name="Espace réservé du contenu 2"/>
          <p:cNvSpPr>
            <a:spLocks noGrp="1"/>
          </p:cNvSpPr>
          <p:nvPr>
            <p:ph idx="1"/>
          </p:nvPr>
        </p:nvSpPr>
        <p:spPr>
          <a:xfrm>
            <a:off x="457200" y="1500188"/>
            <a:ext cx="8229600" cy="5143500"/>
          </a:xfrm>
        </p:spPr>
        <p:txBody>
          <a:bodyPr>
            <a:normAutofit fontScale="62500" lnSpcReduction="20000"/>
          </a:bodyPr>
          <a:lstStyle/>
          <a:p>
            <a:pPr marL="0" indent="0" algn="just" eaLnBrk="1" fontAlgn="auto" hangingPunct="1">
              <a:spcAft>
                <a:spcPts val="0"/>
              </a:spcAft>
              <a:buClr>
                <a:schemeClr val="accent3"/>
              </a:buClr>
              <a:buFont typeface="Georgia"/>
              <a:buNone/>
              <a:defRPr/>
            </a:pPr>
            <a:r>
              <a:rPr lang="fr-FR" sz="2600" dirty="0" smtClean="0">
                <a:hlinkClick r:id="rId3"/>
              </a:rPr>
              <a:t>http://www.onisep.fr/Pres-de-chez-vous/Centre-Val-de-Loire/Orleans/Agenda-de-l-orientation/Journees-portes-ouvertes-de-l-enseignement-secondaire</a:t>
            </a:r>
            <a:endParaRPr lang="fr-FR" sz="2600" dirty="0" smtClean="0"/>
          </a:p>
          <a:p>
            <a:pPr marL="0" indent="0" algn="just" eaLnBrk="1" fontAlgn="auto" hangingPunct="1">
              <a:spcAft>
                <a:spcPts val="0"/>
              </a:spcAft>
              <a:buClr>
                <a:schemeClr val="accent3"/>
              </a:buClr>
              <a:buFont typeface="Georgia"/>
              <a:buNone/>
              <a:defRPr/>
            </a:pPr>
            <a:endParaRPr lang="fr-FR" b="1" dirty="0" smtClean="0"/>
          </a:p>
          <a:p>
            <a:pPr marL="365760" indent="-256032" eaLnBrk="1" fontAlgn="auto" hangingPunct="1">
              <a:spcAft>
                <a:spcPts val="0"/>
              </a:spcAft>
              <a:buClr>
                <a:schemeClr val="accent3"/>
              </a:buClr>
              <a:buFont typeface="Georgia"/>
              <a:buChar char="•"/>
              <a:defRPr/>
            </a:pPr>
            <a:r>
              <a:rPr lang="fr-FR" b="1" dirty="0" smtClean="0"/>
              <a:t>Lycée en Forêt </a:t>
            </a:r>
            <a:r>
              <a:rPr lang="fr-FR" dirty="0" smtClean="0"/>
              <a:t>: Samedi 23 mars 2019 – 9h à 13h30</a:t>
            </a:r>
          </a:p>
          <a:p>
            <a:pPr marL="365760" indent="-256032" eaLnBrk="1" fontAlgn="auto" hangingPunct="1">
              <a:spcAft>
                <a:spcPts val="0"/>
              </a:spcAft>
              <a:buClr>
                <a:schemeClr val="accent3"/>
              </a:buClr>
              <a:buFont typeface="Georgia"/>
              <a:buChar char="•"/>
              <a:defRPr/>
            </a:pPr>
            <a:endParaRPr lang="fr-FR" dirty="0" smtClean="0"/>
          </a:p>
          <a:p>
            <a:pPr marL="365760" indent="-256032" eaLnBrk="1" fontAlgn="auto" hangingPunct="1">
              <a:spcAft>
                <a:spcPts val="0"/>
              </a:spcAft>
              <a:buClr>
                <a:schemeClr val="accent3"/>
              </a:buClr>
              <a:buFont typeface="Georgia"/>
              <a:buChar char="•"/>
              <a:defRPr/>
            </a:pPr>
            <a:r>
              <a:rPr lang="fr-FR" b="1" dirty="0" smtClean="0"/>
              <a:t>Lycée </a:t>
            </a:r>
            <a:r>
              <a:rPr lang="fr-FR" b="1" dirty="0" err="1" smtClean="0"/>
              <a:t>Durzy</a:t>
            </a:r>
            <a:r>
              <a:rPr lang="fr-FR" b="1" dirty="0" smtClean="0"/>
              <a:t> </a:t>
            </a:r>
            <a:r>
              <a:rPr lang="fr-FR" dirty="0" smtClean="0"/>
              <a:t>: Samedi 16 mars 2019 – 9h à 13h</a:t>
            </a:r>
          </a:p>
          <a:p>
            <a:pPr marL="365760" indent="-256032" eaLnBrk="1" fontAlgn="auto" hangingPunct="1">
              <a:spcAft>
                <a:spcPts val="0"/>
              </a:spcAft>
              <a:buClr>
                <a:schemeClr val="accent3"/>
              </a:buClr>
              <a:buFont typeface="Georgia"/>
              <a:buChar char="•"/>
              <a:defRPr/>
            </a:pPr>
            <a:endParaRPr lang="fr-FR" dirty="0" smtClean="0"/>
          </a:p>
          <a:p>
            <a:pPr marL="365760" indent="-256032" eaLnBrk="1" fontAlgn="auto" hangingPunct="1">
              <a:spcAft>
                <a:spcPts val="0"/>
              </a:spcAft>
              <a:buClr>
                <a:schemeClr val="accent3"/>
              </a:buClr>
              <a:buFont typeface="Georgia"/>
              <a:buChar char="•"/>
              <a:defRPr/>
            </a:pPr>
            <a:r>
              <a:rPr lang="fr-FR" b="1" dirty="0" smtClean="0"/>
              <a:t>Lycée Château Blanc </a:t>
            </a:r>
            <a:r>
              <a:rPr lang="fr-FR" dirty="0" smtClean="0"/>
              <a:t>: Samedi 16 mars 2019 – 9h à 13h</a:t>
            </a:r>
          </a:p>
          <a:p>
            <a:pPr marL="365760" indent="-256032" eaLnBrk="1" fontAlgn="auto" hangingPunct="1">
              <a:spcAft>
                <a:spcPts val="0"/>
              </a:spcAft>
              <a:buClr>
                <a:schemeClr val="accent3"/>
              </a:buClr>
              <a:buFont typeface="Georgia"/>
              <a:buChar char="•"/>
              <a:defRPr/>
            </a:pPr>
            <a:endParaRPr lang="fr-FR" dirty="0" smtClean="0"/>
          </a:p>
          <a:p>
            <a:pPr marL="365760" indent="-256032" eaLnBrk="1" fontAlgn="auto" hangingPunct="1">
              <a:spcAft>
                <a:spcPts val="0"/>
              </a:spcAft>
              <a:buClr>
                <a:schemeClr val="accent3"/>
              </a:buClr>
              <a:buFont typeface="Georgia"/>
              <a:buChar char="•"/>
              <a:defRPr/>
            </a:pPr>
            <a:r>
              <a:rPr lang="fr-FR" b="1" dirty="0" smtClean="0"/>
              <a:t>Lycée Jeannette Verdier </a:t>
            </a:r>
            <a:r>
              <a:rPr lang="fr-FR" dirty="0" smtClean="0"/>
              <a:t>: Samedi 16 mars 2019 – 9h à 13h</a:t>
            </a:r>
          </a:p>
          <a:p>
            <a:pPr marL="365760" indent="-256032" eaLnBrk="1" fontAlgn="auto" hangingPunct="1">
              <a:spcAft>
                <a:spcPts val="0"/>
              </a:spcAft>
              <a:buClr>
                <a:schemeClr val="accent3"/>
              </a:buClr>
              <a:buFont typeface="Georgia"/>
              <a:buChar char="•"/>
              <a:defRPr/>
            </a:pPr>
            <a:endParaRPr lang="fr-FR" dirty="0" smtClean="0"/>
          </a:p>
          <a:p>
            <a:pPr marL="365760" indent="-256032" eaLnBrk="1" fontAlgn="auto" hangingPunct="1">
              <a:spcAft>
                <a:spcPts val="0"/>
              </a:spcAft>
              <a:buClr>
                <a:schemeClr val="accent3"/>
              </a:buClr>
              <a:buFont typeface="Georgia"/>
              <a:buChar char="•"/>
              <a:defRPr/>
            </a:pPr>
            <a:r>
              <a:rPr lang="fr-FR" b="1" dirty="0" smtClean="0"/>
              <a:t>EREA Simone Veil </a:t>
            </a:r>
            <a:r>
              <a:rPr lang="fr-FR" dirty="0" smtClean="0"/>
              <a:t>: pas de journée portes ouvertes</a:t>
            </a:r>
          </a:p>
          <a:p>
            <a:pPr marL="365760" indent="-256032" eaLnBrk="1" fontAlgn="auto" hangingPunct="1">
              <a:spcAft>
                <a:spcPts val="0"/>
              </a:spcAft>
              <a:buClr>
                <a:schemeClr val="accent3"/>
              </a:buClr>
              <a:buFont typeface="Georgia"/>
              <a:buChar char="•"/>
              <a:defRPr/>
            </a:pPr>
            <a:endParaRPr lang="fr-FR" dirty="0" smtClean="0"/>
          </a:p>
          <a:p>
            <a:pPr marL="365760" indent="-256032" eaLnBrk="1" fontAlgn="auto" hangingPunct="1">
              <a:spcAft>
                <a:spcPts val="0"/>
              </a:spcAft>
              <a:buClr>
                <a:schemeClr val="accent3"/>
              </a:buClr>
              <a:buFont typeface="Georgia"/>
              <a:buChar char="•"/>
              <a:defRPr/>
            </a:pPr>
            <a:r>
              <a:rPr lang="fr-FR" b="1" dirty="0" smtClean="0"/>
              <a:t>Lycée le </a:t>
            </a:r>
            <a:r>
              <a:rPr lang="fr-FR" b="1" dirty="0" err="1" smtClean="0"/>
              <a:t>Chesnoy</a:t>
            </a:r>
            <a:r>
              <a:rPr lang="fr-FR" b="1" dirty="0" smtClean="0"/>
              <a:t> </a:t>
            </a:r>
            <a:r>
              <a:rPr lang="fr-FR" dirty="0" smtClean="0"/>
              <a:t>: Samedi 16 mars 2019 – 9h à 17h</a:t>
            </a:r>
          </a:p>
          <a:p>
            <a:pPr marL="365760" indent="-256032" eaLnBrk="1" fontAlgn="auto" hangingPunct="1">
              <a:spcAft>
                <a:spcPts val="0"/>
              </a:spcAft>
              <a:buClr>
                <a:schemeClr val="accent3"/>
              </a:buClr>
              <a:buFont typeface="Georgia"/>
              <a:buChar char="•"/>
              <a:defRPr/>
            </a:pPr>
            <a:endParaRPr lang="fr-FR" dirty="0" smtClean="0"/>
          </a:p>
          <a:p>
            <a:pPr marL="365760" indent="-256032" eaLnBrk="1" fontAlgn="auto" hangingPunct="1">
              <a:spcAft>
                <a:spcPts val="0"/>
              </a:spcAft>
              <a:buClr>
                <a:schemeClr val="accent3"/>
              </a:buClr>
              <a:buFont typeface="Georgia"/>
              <a:buChar char="•"/>
              <a:defRPr/>
            </a:pPr>
            <a:r>
              <a:rPr lang="fr-FR" b="1" dirty="0" smtClean="0"/>
              <a:t>CFA Est </a:t>
            </a:r>
            <a:r>
              <a:rPr lang="fr-FR" smtClean="0"/>
              <a:t>: Samedi </a:t>
            </a:r>
            <a:r>
              <a:rPr lang="fr-FR" dirty="0" smtClean="0"/>
              <a:t>16 mars 2019 9h à 12h</a:t>
            </a:r>
          </a:p>
          <a:p>
            <a:pPr marL="365760" indent="-256032" eaLnBrk="1" fontAlgn="auto" hangingPunct="1">
              <a:spcAft>
                <a:spcPts val="0"/>
              </a:spcAft>
              <a:buClr>
                <a:schemeClr val="accent3"/>
              </a:buClr>
              <a:buFont typeface="Georgia"/>
              <a:buChar char="•"/>
              <a:defRPr/>
            </a:pPr>
            <a:endParaRPr lang="fr-FR" dirty="0" smtClean="0"/>
          </a:p>
          <a:p>
            <a:pPr marL="365760" indent="-256032" eaLnBrk="1" fontAlgn="auto" hangingPunct="1">
              <a:spcAft>
                <a:spcPts val="0"/>
              </a:spcAft>
              <a:buClr>
                <a:schemeClr val="accent3"/>
              </a:buClr>
              <a:buFont typeface="Georgia"/>
              <a:buChar char="•"/>
              <a:defRPr/>
            </a:pPr>
            <a:r>
              <a:rPr lang="fr-FR" b="1" dirty="0" smtClean="0"/>
              <a:t>Lycée privé Saint Louis :</a:t>
            </a:r>
            <a:r>
              <a:rPr lang="fr-FR" dirty="0" smtClean="0"/>
              <a:t> Samedi 2 février 2019 (9h – 16h) et samedi 23 mars 2019 (9h – 16h)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85794"/>
            <a:ext cx="8229600" cy="785818"/>
          </a:xfrm>
        </p:spPr>
        <p:txBody>
          <a:bodyPr/>
          <a:lstStyle/>
          <a:p>
            <a:r>
              <a:rPr lang="fr-FR" dirty="0" smtClean="0"/>
              <a:t>Pour discuter de vos choix…</a:t>
            </a:r>
            <a:endParaRPr lang="fr-FR" dirty="0"/>
          </a:p>
        </p:txBody>
      </p:sp>
      <p:sp>
        <p:nvSpPr>
          <p:cNvPr id="3" name="Espace réservé du contenu 2"/>
          <p:cNvSpPr>
            <a:spLocks noGrp="1"/>
          </p:cNvSpPr>
          <p:nvPr>
            <p:ph idx="1"/>
          </p:nvPr>
        </p:nvSpPr>
        <p:spPr>
          <a:xfrm>
            <a:off x="214282" y="2249488"/>
            <a:ext cx="8786874" cy="4324350"/>
          </a:xfrm>
        </p:spPr>
        <p:txBody>
          <a:bodyPr/>
          <a:lstStyle/>
          <a:p>
            <a:pPr>
              <a:buClrTx/>
              <a:buFont typeface="Wingdings" pitchFamily="2" charset="2"/>
              <a:buChar char="v"/>
            </a:pPr>
            <a:r>
              <a:rPr lang="fr-FR" sz="2400" b="1" dirty="0" smtClean="0"/>
              <a:t>Mme DELFORGE, Psychologue EN - </a:t>
            </a:r>
            <a:r>
              <a:rPr lang="fr-FR" sz="2000" b="1" dirty="0" smtClean="0"/>
              <a:t>Conseil en Orientation</a:t>
            </a:r>
            <a:r>
              <a:rPr lang="fr-FR" sz="2000" dirty="0" smtClean="0"/>
              <a:t> </a:t>
            </a:r>
          </a:p>
          <a:p>
            <a:pPr>
              <a:buNone/>
            </a:pPr>
            <a:endParaRPr lang="fr-FR" sz="2000" dirty="0" smtClean="0"/>
          </a:p>
          <a:p>
            <a:pPr>
              <a:buFont typeface="Arial" pitchFamily="34" charset="0"/>
              <a:buChar char="•"/>
            </a:pPr>
            <a:r>
              <a:rPr lang="fr-FR" sz="2000" dirty="0" smtClean="0"/>
              <a:t>Permanence sur le collège le </a:t>
            </a:r>
            <a:r>
              <a:rPr lang="fr-FR" sz="2000" b="1" dirty="0" smtClean="0"/>
              <a:t>LUNDI</a:t>
            </a:r>
            <a:r>
              <a:rPr lang="fr-FR" sz="2000" dirty="0" smtClean="0"/>
              <a:t>  - </a:t>
            </a:r>
            <a:r>
              <a:rPr lang="fr-FR" sz="2000" dirty="0" smtClean="0">
                <a:solidFill>
                  <a:srgbClr val="FF0000"/>
                </a:solidFill>
              </a:rPr>
              <a:t>Prise de RDV au secrétariat</a:t>
            </a:r>
          </a:p>
          <a:p>
            <a:pPr>
              <a:buNone/>
            </a:pPr>
            <a:endParaRPr lang="fr-FR" sz="2000" dirty="0" smtClean="0"/>
          </a:p>
          <a:p>
            <a:pPr>
              <a:buFont typeface="Arial" pitchFamily="34" charset="0"/>
              <a:buChar char="•"/>
            </a:pPr>
            <a:r>
              <a:rPr lang="fr-FR" sz="2000" dirty="0" smtClean="0"/>
              <a:t>Permanence au </a:t>
            </a:r>
            <a:r>
              <a:rPr lang="fr-FR" sz="2000" b="1" dirty="0" smtClean="0"/>
              <a:t>CIO de Montargis </a:t>
            </a:r>
            <a:r>
              <a:rPr lang="fr-FR" sz="2000" dirty="0" smtClean="0"/>
              <a:t>-25 rue de Jean Jaurès</a:t>
            </a:r>
          </a:p>
          <a:p>
            <a:pPr>
              <a:buNone/>
            </a:pPr>
            <a:r>
              <a:rPr lang="fr-FR" sz="2000" dirty="0" smtClean="0"/>
              <a:t>                                                     le JEUDI après-midi</a:t>
            </a:r>
          </a:p>
          <a:p>
            <a:pPr>
              <a:buNone/>
            </a:pPr>
            <a:r>
              <a:rPr lang="fr-FR" sz="2000" dirty="0" smtClean="0"/>
              <a:t>                                    Tel : </a:t>
            </a:r>
            <a:r>
              <a:rPr lang="fr-FR" sz="2000" b="1" dirty="0" smtClean="0"/>
              <a:t>02.38.83.49.86</a:t>
            </a:r>
            <a:endParaRPr lang="fr-FR" sz="2000" dirty="0" smtClean="0"/>
          </a:p>
          <a:p>
            <a:pPr>
              <a:buNone/>
            </a:pPr>
            <a:r>
              <a:rPr lang="fr-FR" sz="2000" i="1" dirty="0" smtClean="0">
                <a:solidFill>
                  <a:srgbClr val="0070C0"/>
                </a:solidFill>
              </a:rPr>
              <a:t>Le CIO est ouvert pendant les vacances scolaires  </a:t>
            </a:r>
          </a:p>
          <a:p>
            <a:pPr>
              <a:buNone/>
            </a:pPr>
            <a:r>
              <a:rPr lang="fr-FR" sz="2000" i="1" dirty="0" smtClean="0">
                <a:solidFill>
                  <a:srgbClr val="0070C0"/>
                </a:solidFill>
              </a:rPr>
              <a:t>  </a:t>
            </a:r>
          </a:p>
          <a:p>
            <a:pPr>
              <a:buClr>
                <a:schemeClr val="tx1"/>
              </a:buClr>
              <a:buFont typeface="Wingdings" pitchFamily="2" charset="2"/>
              <a:buChar char="v"/>
            </a:pPr>
            <a:r>
              <a:rPr lang="fr-FR" sz="2400" b="1" i="1" dirty="0" smtClean="0"/>
              <a:t>Les professeurs principaux lors des réunions dédiées</a:t>
            </a:r>
            <a:r>
              <a:rPr lang="fr-FR" sz="2000" b="1" i="1" dirty="0" smtClean="0"/>
              <a:t>  ou sur RV               </a:t>
            </a:r>
            <a:endParaRPr lang="fr-FR" sz="2000" b="1" i="1" dirty="0"/>
          </a:p>
        </p:txBody>
      </p:sp>
      <p:sp>
        <p:nvSpPr>
          <p:cNvPr id="5" name="Rectangle 4"/>
          <p:cNvSpPr/>
          <p:nvPr/>
        </p:nvSpPr>
        <p:spPr>
          <a:xfrm>
            <a:off x="428596" y="1428737"/>
            <a:ext cx="7429552" cy="369332"/>
          </a:xfrm>
          <a:prstGeom prst="rect">
            <a:avLst/>
          </a:prstGeom>
        </p:spPr>
        <p:txBody>
          <a:bodyPr wrap="square">
            <a:spAutoFit/>
          </a:bodyPr>
          <a:lstStyle/>
          <a:p>
            <a:r>
              <a:rPr lang="fr-FR" altLang="fr-FR" b="1" dirty="0" smtClean="0">
                <a:solidFill>
                  <a:srgbClr val="FF0000"/>
                </a:solidFill>
                <a:latin typeface="Times New Roman" pitchFamily="18" charset="0"/>
                <a:cs typeface="Times New Roman" pitchFamily="18" charset="0"/>
              </a:rPr>
              <a:t>Attention aux sections à recrutement particulier</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81000" y="0"/>
            <a:ext cx="9144000" cy="408901"/>
          </a:xfrm>
          <a:prstGeom prst="rect">
            <a:avLst/>
          </a:prstGeom>
          <a:noFill/>
          <a:ln>
            <a:noFill/>
          </a:ln>
          <a:effectLst/>
          <a:extLst/>
        </p:spPr>
        <p:txBody>
          <a:bodyPr lIns="100145" tIns="50073" rIns="100145" bIns="50073">
            <a:spAutoFit/>
          </a:bodyPr>
          <a:lstStyle>
            <a:lvl1pPr defTabSz="1001713">
              <a:defRPr sz="2400">
                <a:solidFill>
                  <a:schemeClr val="tx1"/>
                </a:solidFill>
                <a:latin typeface="Times New Roman" pitchFamily="18" charset="0"/>
              </a:defRPr>
            </a:lvl1pPr>
            <a:lvl2pPr marL="500063" defTabSz="1001713">
              <a:defRPr sz="2400">
                <a:solidFill>
                  <a:schemeClr val="tx1"/>
                </a:solidFill>
                <a:latin typeface="Times New Roman" pitchFamily="18" charset="0"/>
              </a:defRPr>
            </a:lvl2pPr>
            <a:lvl3pPr marL="1001713" defTabSz="1001713">
              <a:defRPr sz="2400">
                <a:solidFill>
                  <a:schemeClr val="tx1"/>
                </a:solidFill>
                <a:latin typeface="Times New Roman" pitchFamily="18" charset="0"/>
              </a:defRPr>
            </a:lvl3pPr>
            <a:lvl4pPr marL="1501775" defTabSz="1001713">
              <a:defRPr sz="2400">
                <a:solidFill>
                  <a:schemeClr val="tx1"/>
                </a:solidFill>
                <a:latin typeface="Times New Roman" pitchFamily="18" charset="0"/>
              </a:defRPr>
            </a:lvl4pPr>
            <a:lvl5pPr marL="2003425" defTabSz="1001713">
              <a:defRPr sz="2400">
                <a:solidFill>
                  <a:schemeClr val="tx1"/>
                </a:solidFill>
                <a:latin typeface="Times New Roman" pitchFamily="18" charset="0"/>
              </a:defRPr>
            </a:lvl5pPr>
            <a:lvl6pPr marL="2460625" defTabSz="1001713" eaLnBrk="0" fontAlgn="base" hangingPunct="0">
              <a:spcBef>
                <a:spcPct val="0"/>
              </a:spcBef>
              <a:spcAft>
                <a:spcPct val="0"/>
              </a:spcAft>
              <a:defRPr sz="2400">
                <a:solidFill>
                  <a:schemeClr val="tx1"/>
                </a:solidFill>
                <a:latin typeface="Times New Roman" pitchFamily="18" charset="0"/>
              </a:defRPr>
            </a:lvl6pPr>
            <a:lvl7pPr marL="2917825" defTabSz="1001713" eaLnBrk="0" fontAlgn="base" hangingPunct="0">
              <a:spcBef>
                <a:spcPct val="0"/>
              </a:spcBef>
              <a:spcAft>
                <a:spcPct val="0"/>
              </a:spcAft>
              <a:defRPr sz="2400">
                <a:solidFill>
                  <a:schemeClr val="tx1"/>
                </a:solidFill>
                <a:latin typeface="Times New Roman" pitchFamily="18" charset="0"/>
              </a:defRPr>
            </a:lvl7pPr>
            <a:lvl8pPr marL="3375025" defTabSz="1001713" eaLnBrk="0" fontAlgn="base" hangingPunct="0">
              <a:spcBef>
                <a:spcPct val="0"/>
              </a:spcBef>
              <a:spcAft>
                <a:spcPct val="0"/>
              </a:spcAft>
              <a:defRPr sz="2400">
                <a:solidFill>
                  <a:schemeClr val="tx1"/>
                </a:solidFill>
                <a:latin typeface="Times New Roman" pitchFamily="18" charset="0"/>
              </a:defRPr>
            </a:lvl8pPr>
            <a:lvl9pPr marL="3832225" defTabSz="1001713" eaLnBrk="0" fontAlgn="base" hangingPunct="0">
              <a:spcBef>
                <a:spcPct val="0"/>
              </a:spcBef>
              <a:spcAft>
                <a:spcPct val="0"/>
              </a:spcAft>
              <a:defRPr sz="2400">
                <a:solidFill>
                  <a:schemeClr val="tx1"/>
                </a:solidFill>
                <a:latin typeface="Times New Roman" pitchFamily="18" charset="0"/>
              </a:defRPr>
            </a:lvl9pPr>
          </a:lstStyle>
          <a:p>
            <a:pPr algn="ctr"/>
            <a:r>
              <a:rPr lang="fr-FR" sz="2000" dirty="0">
                <a:ln w="10160">
                  <a:solidFill>
                    <a:schemeClr val="accent1"/>
                  </a:solidFill>
                  <a:prstDash val="solid"/>
                </a:ln>
                <a:solidFill>
                  <a:srgbClr val="FFFFFF"/>
                </a:solidFill>
                <a:effectLst>
                  <a:outerShdw blurRad="38100" dist="32000" dir="5400000" algn="tl">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PROCEDURES D’ORIENTATION - AFFECTATION</a:t>
            </a:r>
          </a:p>
        </p:txBody>
      </p:sp>
      <p:sp>
        <p:nvSpPr>
          <p:cNvPr id="4" name="Text Box 3"/>
          <p:cNvSpPr txBox="1">
            <a:spLocks noChangeArrowheads="1"/>
          </p:cNvSpPr>
          <p:nvPr/>
        </p:nvSpPr>
        <p:spPr bwMode="auto">
          <a:xfrm>
            <a:off x="71264" y="609600"/>
            <a:ext cx="3276600" cy="707886"/>
          </a:xfrm>
          <a:prstGeom prst="rect">
            <a:avLst/>
          </a:prstGeom>
          <a:solidFill>
            <a:schemeClr val="bg2">
              <a:lumMod val="75000"/>
            </a:schemeClr>
          </a:solidFill>
          <a:ln w="38100">
            <a:solidFill>
              <a:schemeClr val="bg2">
                <a:lumMod val="75000"/>
              </a:schemeClr>
            </a:solidFill>
            <a:miter lim="800000"/>
            <a:headEnd/>
            <a:tailEnd/>
          </a:ln>
          <a:effectLst/>
          <a:extLst/>
        </p:spPr>
        <p:txBody>
          <a:bodyPr>
            <a:spAutoFit/>
          </a:bodyPr>
          <a:lstStyle/>
          <a:p>
            <a:pPr algn="ctr"/>
            <a:r>
              <a:rPr lang="fr-FR" sz="2000" dirty="0">
                <a:solidFill>
                  <a:schemeClr val="bg1"/>
                </a:solidFill>
                <a:latin typeface="Verdana" panose="020B0604030504040204" pitchFamily="34" charset="0"/>
                <a:ea typeface="Verdana" panose="020B0604030504040204" pitchFamily="34" charset="0"/>
                <a:cs typeface="Verdana" panose="020B0604030504040204" pitchFamily="34" charset="0"/>
              </a:rPr>
              <a:t>Choix provisoires de la famille</a:t>
            </a:r>
          </a:p>
        </p:txBody>
      </p:sp>
      <p:sp>
        <p:nvSpPr>
          <p:cNvPr id="5" name="Text Box 4"/>
          <p:cNvSpPr txBox="1">
            <a:spLocks noChangeArrowheads="1"/>
          </p:cNvSpPr>
          <p:nvPr/>
        </p:nvSpPr>
        <p:spPr bwMode="auto">
          <a:xfrm>
            <a:off x="4187568" y="992922"/>
            <a:ext cx="2781656" cy="707886"/>
          </a:xfrm>
          <a:prstGeom prst="rect">
            <a:avLst/>
          </a:prstGeom>
          <a:solidFill>
            <a:schemeClr val="bg1">
              <a:lumMod val="50000"/>
            </a:schemeClr>
          </a:solidFill>
          <a:ln w="25400">
            <a:solidFill>
              <a:schemeClr val="bg1">
                <a:lumMod val="50000"/>
              </a:schemeClr>
            </a:solidFill>
            <a:miter lim="800000"/>
            <a:headEnd/>
            <a:tailEnd/>
          </a:ln>
          <a:effectLst/>
          <a:extLst/>
        </p:spPr>
        <p:txBody>
          <a:bodyPr wrap="square">
            <a:spAutoFit/>
          </a:bodyPr>
          <a:lstStyle/>
          <a:p>
            <a:pPr algn="ctr"/>
            <a:r>
              <a:rPr lang="fr-FR" sz="2000" dirty="0">
                <a:solidFill>
                  <a:schemeClr val="bg1"/>
                </a:solidFill>
                <a:latin typeface="Verdana" panose="020B0604030504040204" pitchFamily="34" charset="0"/>
                <a:ea typeface="Verdana" panose="020B0604030504040204" pitchFamily="34" charset="0"/>
                <a:cs typeface="Verdana" panose="020B0604030504040204" pitchFamily="34" charset="0"/>
              </a:rPr>
              <a:t>Avis de l’équipe pédagogique</a:t>
            </a:r>
            <a:endParaRPr lang="fr-FR"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 Box 5"/>
          <p:cNvSpPr txBox="1">
            <a:spLocks noChangeArrowheads="1"/>
          </p:cNvSpPr>
          <p:nvPr/>
        </p:nvSpPr>
        <p:spPr bwMode="auto">
          <a:xfrm>
            <a:off x="38100" y="1805946"/>
            <a:ext cx="3048000" cy="400110"/>
          </a:xfrm>
          <a:prstGeom prst="rect">
            <a:avLst/>
          </a:prstGeom>
          <a:solidFill>
            <a:schemeClr val="bg2">
              <a:lumMod val="75000"/>
            </a:schemeClr>
          </a:solidFill>
          <a:ln w="38100">
            <a:solidFill>
              <a:schemeClr val="bg2">
                <a:lumMod val="75000"/>
              </a:schemeClr>
            </a:solidFill>
            <a:miter lim="800000"/>
            <a:headEnd/>
            <a:tailEnd/>
          </a:ln>
          <a:effectLst/>
          <a:extLst/>
        </p:spPr>
        <p:txBody>
          <a:bodyPr>
            <a:spAutoFit/>
          </a:bodyPr>
          <a:lstStyle/>
          <a:p>
            <a:pPr algn="ctr"/>
            <a:r>
              <a:rPr lang="fr-FR"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Vœux </a:t>
            </a:r>
            <a:r>
              <a:rPr lang="fr-FR" sz="2000" dirty="0">
                <a:solidFill>
                  <a:schemeClr val="bg1"/>
                </a:solidFill>
                <a:latin typeface="Verdana" panose="020B0604030504040204" pitchFamily="34" charset="0"/>
                <a:ea typeface="Verdana" panose="020B0604030504040204" pitchFamily="34" charset="0"/>
                <a:cs typeface="Verdana" panose="020B0604030504040204" pitchFamily="34" charset="0"/>
              </a:rPr>
              <a:t>de la famille</a:t>
            </a:r>
          </a:p>
        </p:txBody>
      </p:sp>
      <p:sp>
        <p:nvSpPr>
          <p:cNvPr id="7" name="Text Box 6"/>
          <p:cNvSpPr txBox="1">
            <a:spLocks noChangeArrowheads="1"/>
          </p:cNvSpPr>
          <p:nvPr/>
        </p:nvSpPr>
        <p:spPr bwMode="auto">
          <a:xfrm>
            <a:off x="2051720" y="2384207"/>
            <a:ext cx="5013920" cy="646331"/>
          </a:xfrm>
          <a:prstGeom prst="rect">
            <a:avLst/>
          </a:prstGeom>
          <a:solidFill>
            <a:schemeClr val="bg1">
              <a:lumMod val="50000"/>
            </a:schemeClr>
          </a:solidFill>
          <a:ln w="38100">
            <a:solidFill>
              <a:schemeClr val="bg1">
                <a:lumMod val="50000"/>
              </a:schemeClr>
            </a:solidFill>
            <a:miter lim="800000"/>
            <a:headEnd/>
            <a:tailEnd/>
          </a:ln>
          <a:effectLst/>
          <a:extLst/>
        </p:spPr>
        <p:txBody>
          <a:bodyPr wrap="square">
            <a:spAutoFit/>
          </a:bodyPr>
          <a:lstStyle/>
          <a:p>
            <a:pPr algn="ctr"/>
            <a:r>
              <a:rPr lang="fr-FR" sz="1800" dirty="0">
                <a:solidFill>
                  <a:schemeClr val="bg1"/>
                </a:solidFill>
                <a:latin typeface="Verdana" panose="020B0604030504040204" pitchFamily="34" charset="0"/>
                <a:ea typeface="Verdana" panose="020B0604030504040204" pitchFamily="34" charset="0"/>
                <a:cs typeface="Verdana" panose="020B0604030504040204" pitchFamily="34" charset="0"/>
              </a:rPr>
              <a:t>Proposition d’orientation de l ’équipe pédagogique</a:t>
            </a:r>
            <a:endParaRPr lang="fr-FR"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Box 7"/>
          <p:cNvSpPr txBox="1">
            <a:spLocks noChangeArrowheads="1"/>
          </p:cNvSpPr>
          <p:nvPr/>
        </p:nvSpPr>
        <p:spPr bwMode="auto">
          <a:xfrm>
            <a:off x="2279971" y="3059668"/>
            <a:ext cx="1062509"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80008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fr-FR" sz="1800" b="1" dirty="0">
                <a:latin typeface="Verdana" panose="020B0604030504040204" pitchFamily="34" charset="0"/>
                <a:ea typeface="Verdana" panose="020B0604030504040204" pitchFamily="34" charset="0"/>
                <a:cs typeface="Verdana" panose="020B0604030504040204" pitchFamily="34" charset="0"/>
              </a:rPr>
              <a:t>Accord</a:t>
            </a:r>
          </a:p>
        </p:txBody>
      </p:sp>
      <p:sp>
        <p:nvSpPr>
          <p:cNvPr id="9" name="Text Box 8"/>
          <p:cNvSpPr txBox="1">
            <a:spLocks noChangeArrowheads="1"/>
          </p:cNvSpPr>
          <p:nvPr/>
        </p:nvSpPr>
        <p:spPr bwMode="auto">
          <a:xfrm>
            <a:off x="5189693" y="3190258"/>
            <a:ext cx="152958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80008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fr-FR" sz="1800" b="1" dirty="0">
                <a:latin typeface="Verdana" panose="020B0604030504040204" pitchFamily="34" charset="0"/>
                <a:ea typeface="Verdana" panose="020B0604030504040204" pitchFamily="34" charset="0"/>
                <a:cs typeface="Verdana" panose="020B0604030504040204" pitchFamily="34" charset="0"/>
              </a:rPr>
              <a:t>Désaccord</a:t>
            </a:r>
          </a:p>
        </p:txBody>
      </p:sp>
      <p:sp>
        <p:nvSpPr>
          <p:cNvPr id="10" name="Text Box 9"/>
          <p:cNvSpPr txBox="1">
            <a:spLocks noChangeArrowheads="1"/>
          </p:cNvSpPr>
          <p:nvPr/>
        </p:nvSpPr>
        <p:spPr bwMode="auto">
          <a:xfrm>
            <a:off x="4705350" y="3810000"/>
            <a:ext cx="259080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80008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1800" dirty="0">
                <a:latin typeface="Verdana" panose="020B0604030504040204" pitchFamily="34" charset="0"/>
                <a:ea typeface="Verdana" panose="020B0604030504040204" pitchFamily="34" charset="0"/>
                <a:cs typeface="Verdana" panose="020B0604030504040204" pitchFamily="34" charset="0"/>
              </a:rPr>
              <a:t>Dialogue avec</a:t>
            </a:r>
          </a:p>
          <a:p>
            <a:pPr algn="ctr"/>
            <a:r>
              <a:rPr lang="fr-FR" sz="1800" dirty="0">
                <a:latin typeface="Verdana" panose="020B0604030504040204" pitchFamily="34" charset="0"/>
                <a:ea typeface="Verdana" panose="020B0604030504040204" pitchFamily="34" charset="0"/>
                <a:cs typeface="Verdana" panose="020B0604030504040204" pitchFamily="34" charset="0"/>
              </a:rPr>
              <a:t>le chef d’établissement</a:t>
            </a:r>
            <a:endParaRPr lang="fr-FR" sz="20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 Box 10"/>
          <p:cNvSpPr txBox="1">
            <a:spLocks noChangeArrowheads="1"/>
          </p:cNvSpPr>
          <p:nvPr/>
        </p:nvSpPr>
        <p:spPr bwMode="auto">
          <a:xfrm>
            <a:off x="990600" y="3786190"/>
            <a:ext cx="3351213" cy="400110"/>
          </a:xfrm>
          <a:prstGeom prst="rect">
            <a:avLst/>
          </a:prstGeom>
          <a:solidFill>
            <a:schemeClr val="tx2">
              <a:lumMod val="40000"/>
              <a:lumOff val="60000"/>
            </a:schemeClr>
          </a:solidFill>
          <a:ln w="38100">
            <a:solidFill>
              <a:schemeClr val="tx2">
                <a:lumMod val="40000"/>
                <a:lumOff val="60000"/>
              </a:schemeClr>
            </a:solidFill>
            <a:miter lim="800000"/>
            <a:headEnd/>
            <a:tailEnd/>
          </a:ln>
          <a:effectLst/>
          <a:extLst/>
        </p:spPr>
        <p:txBody>
          <a:bodyPr wrap="square">
            <a:spAutoFit/>
          </a:bodyPr>
          <a:lstStyle/>
          <a:p>
            <a:pPr algn="ctr"/>
            <a:r>
              <a:rPr lang="fr-FR" sz="2000" dirty="0">
                <a:solidFill>
                  <a:schemeClr val="bg1"/>
                </a:solidFill>
                <a:latin typeface="Verdana" panose="020B0604030504040204" pitchFamily="34" charset="0"/>
                <a:ea typeface="Verdana" panose="020B0604030504040204" pitchFamily="34" charset="0"/>
                <a:cs typeface="Verdana" panose="020B0604030504040204" pitchFamily="34" charset="0"/>
              </a:rPr>
              <a:t>Décision d’orientation</a:t>
            </a:r>
          </a:p>
        </p:txBody>
      </p:sp>
      <p:sp>
        <p:nvSpPr>
          <p:cNvPr id="12" name="Text Box 11"/>
          <p:cNvSpPr txBox="1">
            <a:spLocks noChangeArrowheads="1"/>
          </p:cNvSpPr>
          <p:nvPr/>
        </p:nvSpPr>
        <p:spPr bwMode="auto">
          <a:xfrm>
            <a:off x="5715000" y="5185228"/>
            <a:ext cx="1219200" cy="400110"/>
          </a:xfrm>
          <a:prstGeom prst="rect">
            <a:avLst/>
          </a:prstGeom>
          <a:solidFill>
            <a:srgbClr val="FF9999"/>
          </a:solidFill>
          <a:ln w="12700">
            <a:solidFill>
              <a:schemeClr val="tx2">
                <a:lumMod val="20000"/>
                <a:lumOff val="80000"/>
              </a:schemeClr>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dirty="0">
                <a:latin typeface="Verdana" panose="020B0604030504040204" pitchFamily="34" charset="0"/>
                <a:ea typeface="Verdana" panose="020B0604030504040204" pitchFamily="34" charset="0"/>
                <a:cs typeface="Verdana" panose="020B0604030504040204" pitchFamily="34" charset="0"/>
              </a:rPr>
              <a:t>Appel</a:t>
            </a:r>
          </a:p>
        </p:txBody>
      </p:sp>
      <p:sp>
        <p:nvSpPr>
          <p:cNvPr id="13" name="Text Box 12"/>
          <p:cNvSpPr txBox="1">
            <a:spLocks noChangeArrowheads="1"/>
          </p:cNvSpPr>
          <p:nvPr/>
        </p:nvSpPr>
        <p:spPr bwMode="auto">
          <a:xfrm>
            <a:off x="200471" y="4857760"/>
            <a:ext cx="5146227" cy="707886"/>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ln w="38100">
            <a:solidFill>
              <a:schemeClr val="bg1">
                <a:lumMod val="50000"/>
              </a:schemeClr>
            </a:solidFill>
            <a:miter lim="800000"/>
            <a:headEnd/>
            <a:tailEnd/>
          </a:ln>
          <a:effectLst/>
          <a:extLst/>
        </p:spPr>
        <p:txBody>
          <a:bodyPr wrap="square">
            <a:spAutoFit/>
          </a:bodyPr>
          <a:lstStyle/>
          <a:p>
            <a:pPr algn="ctr"/>
            <a:r>
              <a:rPr lang="fr-FR" sz="2000" dirty="0">
                <a:solidFill>
                  <a:schemeClr val="bg1"/>
                </a:solidFill>
                <a:latin typeface="Verdana" panose="020B0604030504040204" pitchFamily="34" charset="0"/>
                <a:ea typeface="Verdana" panose="020B0604030504040204" pitchFamily="34" charset="0"/>
                <a:cs typeface="Verdana" panose="020B0604030504040204" pitchFamily="34" charset="0"/>
              </a:rPr>
              <a:t>Sélection éventuelle pour des </a:t>
            </a:r>
            <a:r>
              <a:rPr lang="fr-FR"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filières </a:t>
            </a:r>
            <a:r>
              <a:rPr lang="fr-FR" sz="2000" dirty="0">
                <a:solidFill>
                  <a:schemeClr val="bg1"/>
                </a:solidFill>
                <a:latin typeface="Verdana" panose="020B0604030504040204" pitchFamily="34" charset="0"/>
                <a:ea typeface="Verdana" panose="020B0604030504040204" pitchFamily="34" charset="0"/>
                <a:cs typeface="Verdana" panose="020B0604030504040204" pitchFamily="34" charset="0"/>
              </a:rPr>
              <a:t>à capacité limitée</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 Box 13"/>
          <p:cNvSpPr txBox="1">
            <a:spLocks noChangeArrowheads="1"/>
          </p:cNvSpPr>
          <p:nvPr/>
        </p:nvSpPr>
        <p:spPr bwMode="auto">
          <a:xfrm>
            <a:off x="937986" y="5929330"/>
            <a:ext cx="5257800" cy="707886"/>
          </a:xfrm>
          <a:prstGeom prst="rect">
            <a:avLst/>
          </a:prstGeom>
          <a:solidFill>
            <a:schemeClr val="accent2">
              <a:lumMod val="40000"/>
              <a:lumOff val="60000"/>
            </a:schemeClr>
          </a:solidFill>
          <a:ln w="38100">
            <a:solidFill>
              <a:schemeClr val="accent2">
                <a:lumMod val="40000"/>
                <a:lumOff val="60000"/>
              </a:schemeClr>
            </a:solidFill>
            <a:miter lim="800000"/>
            <a:headEnd/>
            <a:tailEnd/>
          </a:ln>
          <a:effectLst/>
          <a:extLst/>
        </p:spPr>
        <p:txBody>
          <a:bodyPr wrap="square">
            <a:spAutoFit/>
          </a:bodyPr>
          <a:lstStyle/>
          <a:p>
            <a:pPr algn="ctr"/>
            <a:r>
              <a:rPr lang="fr-FR" sz="2000" b="1" dirty="0" err="1" smtClean="0">
                <a:latin typeface="Verdana" panose="020B0604030504040204" pitchFamily="34" charset="0"/>
                <a:ea typeface="Verdana" panose="020B0604030504040204" pitchFamily="34" charset="0"/>
                <a:cs typeface="Verdana" panose="020B0604030504040204" pitchFamily="34" charset="0"/>
              </a:rPr>
              <a:t>Téléinscription</a:t>
            </a:r>
            <a:r>
              <a:rPr lang="fr-FR" sz="2000" b="1" dirty="0" smtClean="0">
                <a:latin typeface="Verdana" panose="020B0604030504040204" pitchFamily="34" charset="0"/>
                <a:ea typeface="Verdana" panose="020B0604030504040204" pitchFamily="34" charset="0"/>
                <a:cs typeface="Verdana" panose="020B0604030504040204" pitchFamily="34" charset="0"/>
              </a:rPr>
              <a:t> et Inscription </a:t>
            </a:r>
            <a:r>
              <a:rPr lang="fr-FR" sz="2000" b="1" dirty="0">
                <a:latin typeface="Verdana" panose="020B0604030504040204" pitchFamily="34" charset="0"/>
                <a:ea typeface="Verdana" panose="020B0604030504040204" pitchFamily="34" charset="0"/>
                <a:cs typeface="Verdana" panose="020B0604030504040204" pitchFamily="34" charset="0"/>
              </a:rPr>
              <a:t>établissement d’accueil</a:t>
            </a:r>
          </a:p>
        </p:txBody>
      </p:sp>
      <p:sp>
        <p:nvSpPr>
          <p:cNvPr id="15" name="Line 14"/>
          <p:cNvSpPr>
            <a:spLocks noChangeShapeType="1"/>
          </p:cNvSpPr>
          <p:nvPr/>
        </p:nvSpPr>
        <p:spPr bwMode="auto">
          <a:xfrm>
            <a:off x="3352800" y="914400"/>
            <a:ext cx="762000" cy="2286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 name="Line 15"/>
          <p:cNvSpPr>
            <a:spLocks noChangeShapeType="1"/>
          </p:cNvSpPr>
          <p:nvPr/>
        </p:nvSpPr>
        <p:spPr bwMode="auto">
          <a:xfrm flipH="1">
            <a:off x="3200400" y="1524000"/>
            <a:ext cx="914400" cy="3810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 name="Line 16"/>
          <p:cNvSpPr>
            <a:spLocks noChangeShapeType="1"/>
          </p:cNvSpPr>
          <p:nvPr/>
        </p:nvSpPr>
        <p:spPr bwMode="auto">
          <a:xfrm>
            <a:off x="3185886" y="2136799"/>
            <a:ext cx="762000" cy="1524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 name="Line 17"/>
          <p:cNvSpPr>
            <a:spLocks noChangeShapeType="1"/>
          </p:cNvSpPr>
          <p:nvPr/>
        </p:nvSpPr>
        <p:spPr bwMode="auto">
          <a:xfrm flipH="1">
            <a:off x="3352800" y="3091190"/>
            <a:ext cx="609600" cy="1524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 name="Line 18"/>
          <p:cNvSpPr>
            <a:spLocks noChangeShapeType="1"/>
          </p:cNvSpPr>
          <p:nvPr/>
        </p:nvSpPr>
        <p:spPr bwMode="auto">
          <a:xfrm>
            <a:off x="5346700" y="3048000"/>
            <a:ext cx="520700" cy="21113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 name="Line 19"/>
          <p:cNvSpPr>
            <a:spLocks noChangeShapeType="1"/>
          </p:cNvSpPr>
          <p:nvPr/>
        </p:nvSpPr>
        <p:spPr bwMode="auto">
          <a:xfrm>
            <a:off x="5943600" y="3505200"/>
            <a:ext cx="0" cy="304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 name="Line 20"/>
          <p:cNvSpPr>
            <a:spLocks noChangeShapeType="1"/>
          </p:cNvSpPr>
          <p:nvPr/>
        </p:nvSpPr>
        <p:spPr bwMode="auto">
          <a:xfrm flipH="1">
            <a:off x="4419600" y="4343400"/>
            <a:ext cx="927098"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 name="Line 21"/>
          <p:cNvSpPr>
            <a:spLocks noChangeShapeType="1"/>
          </p:cNvSpPr>
          <p:nvPr/>
        </p:nvSpPr>
        <p:spPr bwMode="auto">
          <a:xfrm>
            <a:off x="6313714" y="4728028"/>
            <a:ext cx="10885" cy="457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3" name="Line 22"/>
          <p:cNvSpPr>
            <a:spLocks noChangeShapeType="1"/>
          </p:cNvSpPr>
          <p:nvPr/>
        </p:nvSpPr>
        <p:spPr bwMode="auto">
          <a:xfrm>
            <a:off x="2857488" y="4286256"/>
            <a:ext cx="0" cy="4572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4" name="Line 23"/>
          <p:cNvSpPr>
            <a:spLocks noChangeShapeType="1"/>
          </p:cNvSpPr>
          <p:nvPr/>
        </p:nvSpPr>
        <p:spPr bwMode="auto">
          <a:xfrm>
            <a:off x="2928926" y="5643579"/>
            <a:ext cx="45719" cy="285752"/>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 name="Line 24"/>
          <p:cNvSpPr>
            <a:spLocks noChangeShapeType="1"/>
          </p:cNvSpPr>
          <p:nvPr/>
        </p:nvSpPr>
        <p:spPr bwMode="auto">
          <a:xfrm>
            <a:off x="2831767" y="3357562"/>
            <a:ext cx="45719" cy="428628"/>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 name="Line 25"/>
          <p:cNvSpPr>
            <a:spLocks noChangeShapeType="1"/>
          </p:cNvSpPr>
          <p:nvPr/>
        </p:nvSpPr>
        <p:spPr bwMode="auto">
          <a:xfrm flipH="1" flipV="1">
            <a:off x="4435396" y="4648200"/>
            <a:ext cx="1279604" cy="53702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7" name="Text Box 27"/>
          <p:cNvSpPr txBox="1">
            <a:spLocks noChangeArrowheads="1"/>
          </p:cNvSpPr>
          <p:nvPr/>
        </p:nvSpPr>
        <p:spPr bwMode="auto">
          <a:xfrm>
            <a:off x="7030144" y="606460"/>
            <a:ext cx="24384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fr-FR" sz="2000" dirty="0">
                <a:latin typeface="Verdana" panose="020B0604030504040204" pitchFamily="34" charset="0"/>
                <a:ea typeface="Verdana" panose="020B0604030504040204" pitchFamily="34" charset="0"/>
                <a:cs typeface="Verdana" panose="020B0604030504040204" pitchFamily="34" charset="0"/>
              </a:rPr>
              <a:t> </a:t>
            </a:r>
            <a:r>
              <a:rPr lang="fr-FR" sz="2000" dirty="0" smtClean="0">
                <a:latin typeface="Verdana" panose="020B0604030504040204" pitchFamily="34" charset="0"/>
                <a:ea typeface="Verdana" panose="020B0604030504040204" pitchFamily="34" charset="0"/>
                <a:cs typeface="Verdana" panose="020B0604030504040204" pitchFamily="34" charset="0"/>
              </a:rPr>
              <a:t>Janvier </a:t>
            </a:r>
            <a:endParaRPr lang="fr-FR" sz="2000" dirty="0">
              <a:latin typeface="Verdana" panose="020B0604030504040204" pitchFamily="34" charset="0"/>
              <a:ea typeface="Verdana" panose="020B0604030504040204" pitchFamily="34" charset="0"/>
              <a:cs typeface="Verdana" panose="020B0604030504040204" pitchFamily="34" charset="0"/>
            </a:endParaRPr>
          </a:p>
        </p:txBody>
      </p:sp>
      <p:sp>
        <p:nvSpPr>
          <p:cNvPr id="28" name="Text Box 28"/>
          <p:cNvSpPr txBox="1">
            <a:spLocks noChangeArrowheads="1"/>
          </p:cNvSpPr>
          <p:nvPr/>
        </p:nvSpPr>
        <p:spPr bwMode="auto">
          <a:xfrm>
            <a:off x="7092280" y="1052736"/>
            <a:ext cx="2394520" cy="61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fr-FR" sz="1700" dirty="0">
                <a:latin typeface="Verdana" panose="020B0604030504040204" pitchFamily="34" charset="0"/>
                <a:ea typeface="Verdana" panose="020B0604030504040204" pitchFamily="34" charset="0"/>
                <a:cs typeface="Verdana" panose="020B0604030504040204" pitchFamily="34" charset="0"/>
              </a:rPr>
              <a:t>Conseil de Classe</a:t>
            </a:r>
          </a:p>
          <a:p>
            <a:r>
              <a:rPr lang="fr-FR" sz="1700" dirty="0">
                <a:latin typeface="Verdana" panose="020B0604030504040204" pitchFamily="34" charset="0"/>
                <a:ea typeface="Verdana" panose="020B0604030504040204" pitchFamily="34" charset="0"/>
                <a:cs typeface="Verdana" panose="020B0604030504040204" pitchFamily="34" charset="0"/>
              </a:rPr>
              <a:t>du </a:t>
            </a:r>
            <a:r>
              <a:rPr lang="fr-FR" sz="1700" dirty="0" smtClean="0">
                <a:latin typeface="Verdana" panose="020B0604030504040204" pitchFamily="34" charset="0"/>
                <a:ea typeface="Verdana" panose="020B0604030504040204" pitchFamily="34" charset="0"/>
                <a:cs typeface="Verdana" panose="020B0604030504040204" pitchFamily="34" charset="0"/>
              </a:rPr>
              <a:t>1</a:t>
            </a:r>
            <a:r>
              <a:rPr lang="fr-FR" sz="1700" baseline="30000" dirty="0" smtClean="0">
                <a:latin typeface="Verdana" panose="020B0604030504040204" pitchFamily="34" charset="0"/>
                <a:ea typeface="Verdana" panose="020B0604030504040204" pitchFamily="34" charset="0"/>
                <a:cs typeface="Verdana" panose="020B0604030504040204" pitchFamily="34" charset="0"/>
              </a:rPr>
              <a:t>ème</a:t>
            </a:r>
            <a:r>
              <a:rPr lang="fr-FR" sz="1700" dirty="0" smtClean="0">
                <a:latin typeface="Verdana" panose="020B0604030504040204" pitchFamily="34" charset="0"/>
                <a:ea typeface="Verdana" panose="020B0604030504040204" pitchFamily="34" charset="0"/>
                <a:cs typeface="Verdana" panose="020B0604030504040204" pitchFamily="34" charset="0"/>
              </a:rPr>
              <a:t> semestre</a:t>
            </a:r>
            <a:endParaRPr lang="fr-FR" sz="2000" dirty="0">
              <a:latin typeface="Verdana" panose="020B0604030504040204" pitchFamily="34" charset="0"/>
              <a:ea typeface="Verdana" panose="020B0604030504040204" pitchFamily="34" charset="0"/>
              <a:cs typeface="Verdana" panose="020B0604030504040204" pitchFamily="34" charset="0"/>
            </a:endParaRPr>
          </a:p>
        </p:txBody>
      </p:sp>
      <p:sp>
        <p:nvSpPr>
          <p:cNvPr id="29" name="Text Box 29"/>
          <p:cNvSpPr txBox="1">
            <a:spLocks noChangeArrowheads="1"/>
          </p:cNvSpPr>
          <p:nvPr/>
        </p:nvSpPr>
        <p:spPr bwMode="auto">
          <a:xfrm>
            <a:off x="7187581" y="1905000"/>
            <a:ext cx="112883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fr-FR" sz="2000" dirty="0">
                <a:latin typeface="Verdana" panose="020B0604030504040204" pitchFamily="34" charset="0"/>
                <a:ea typeface="Verdana" panose="020B0604030504040204" pitchFamily="34" charset="0"/>
                <a:cs typeface="Verdana" panose="020B0604030504040204" pitchFamily="34" charset="0"/>
              </a:rPr>
              <a:t>Fin mai</a:t>
            </a:r>
          </a:p>
        </p:txBody>
      </p:sp>
      <p:sp>
        <p:nvSpPr>
          <p:cNvPr id="30" name="Text Box 30"/>
          <p:cNvSpPr txBox="1">
            <a:spLocks noChangeArrowheads="1"/>
          </p:cNvSpPr>
          <p:nvPr/>
        </p:nvSpPr>
        <p:spPr bwMode="auto">
          <a:xfrm>
            <a:off x="7092280" y="2420938"/>
            <a:ext cx="2286000" cy="61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fr-FR" sz="1700" dirty="0">
                <a:latin typeface="Verdana" panose="020B0604030504040204" pitchFamily="34" charset="0"/>
                <a:ea typeface="Verdana" panose="020B0604030504040204" pitchFamily="34" charset="0"/>
                <a:cs typeface="Verdana" panose="020B0604030504040204" pitchFamily="34" charset="0"/>
              </a:rPr>
              <a:t>Conseil de Classe</a:t>
            </a:r>
          </a:p>
          <a:p>
            <a:r>
              <a:rPr lang="fr-FR" sz="1700" dirty="0">
                <a:latin typeface="Verdana" panose="020B0604030504040204" pitchFamily="34" charset="0"/>
                <a:ea typeface="Verdana" panose="020B0604030504040204" pitchFamily="34" charset="0"/>
                <a:cs typeface="Verdana" panose="020B0604030504040204" pitchFamily="34" charset="0"/>
              </a:rPr>
              <a:t>du </a:t>
            </a:r>
            <a:r>
              <a:rPr lang="fr-FR" sz="1700" dirty="0" smtClean="0">
                <a:latin typeface="Verdana" panose="020B0604030504040204" pitchFamily="34" charset="0"/>
                <a:ea typeface="Verdana" panose="020B0604030504040204" pitchFamily="34" charset="0"/>
                <a:cs typeface="Verdana" panose="020B0604030504040204" pitchFamily="34" charset="0"/>
              </a:rPr>
              <a:t>2</a:t>
            </a:r>
            <a:r>
              <a:rPr lang="fr-FR" sz="1700" baseline="30000" dirty="0" smtClean="0">
                <a:latin typeface="Verdana" panose="020B0604030504040204" pitchFamily="34" charset="0"/>
                <a:ea typeface="Verdana" panose="020B0604030504040204" pitchFamily="34" charset="0"/>
                <a:cs typeface="Verdana" panose="020B0604030504040204" pitchFamily="34" charset="0"/>
              </a:rPr>
              <a:t>ème</a:t>
            </a:r>
            <a:r>
              <a:rPr lang="fr-FR" sz="1700" dirty="0" smtClean="0">
                <a:latin typeface="Verdana" panose="020B0604030504040204" pitchFamily="34" charset="0"/>
                <a:ea typeface="Verdana" panose="020B0604030504040204" pitchFamily="34" charset="0"/>
                <a:cs typeface="Verdana" panose="020B0604030504040204" pitchFamily="34" charset="0"/>
              </a:rPr>
              <a:t> semestre</a:t>
            </a:r>
            <a:endParaRPr lang="fr-FR" sz="2000" dirty="0">
              <a:latin typeface="Verdana" panose="020B0604030504040204" pitchFamily="34" charset="0"/>
              <a:ea typeface="Verdana" panose="020B0604030504040204" pitchFamily="34" charset="0"/>
              <a:cs typeface="Verdana" panose="020B0604030504040204" pitchFamily="34" charset="0"/>
            </a:endParaRPr>
          </a:p>
        </p:txBody>
      </p:sp>
      <p:sp>
        <p:nvSpPr>
          <p:cNvPr id="31" name="Text Box 31"/>
          <p:cNvSpPr txBox="1">
            <a:spLocks noChangeArrowheads="1"/>
          </p:cNvSpPr>
          <p:nvPr/>
        </p:nvSpPr>
        <p:spPr bwMode="auto">
          <a:xfrm>
            <a:off x="7452320" y="4786323"/>
            <a:ext cx="16002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fr-FR" sz="2000" dirty="0">
                <a:latin typeface="Verdana" panose="020B0604030504040204" pitchFamily="34" charset="0"/>
                <a:ea typeface="Verdana" panose="020B0604030504040204" pitchFamily="34" charset="0"/>
                <a:cs typeface="Verdana" panose="020B0604030504040204" pitchFamily="34" charset="0"/>
              </a:rPr>
              <a:t>M</a:t>
            </a:r>
            <a:r>
              <a:rPr lang="fr-FR" sz="2000" dirty="0" smtClean="0">
                <a:latin typeface="Verdana" panose="020B0604030504040204" pitchFamily="34" charset="0"/>
                <a:ea typeface="Verdana" panose="020B0604030504040204" pitchFamily="34" charset="0"/>
                <a:cs typeface="Verdana" panose="020B0604030504040204" pitchFamily="34" charset="0"/>
              </a:rPr>
              <a:t>i-juin</a:t>
            </a:r>
            <a:endParaRPr lang="fr-FR" sz="2000" dirty="0">
              <a:latin typeface="Verdana" panose="020B0604030504040204" pitchFamily="34" charset="0"/>
              <a:ea typeface="Verdana" panose="020B0604030504040204" pitchFamily="34" charset="0"/>
              <a:cs typeface="Verdana" panose="020B0604030504040204" pitchFamily="34" charset="0"/>
            </a:endParaRPr>
          </a:p>
        </p:txBody>
      </p:sp>
      <p:sp>
        <p:nvSpPr>
          <p:cNvPr id="32" name="Text Box 32"/>
          <p:cNvSpPr txBox="1">
            <a:spLocks noChangeArrowheads="1"/>
          </p:cNvSpPr>
          <p:nvPr/>
        </p:nvSpPr>
        <p:spPr bwMode="auto">
          <a:xfrm>
            <a:off x="7452320" y="5376863"/>
            <a:ext cx="116410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fr-FR" sz="2000" dirty="0">
                <a:latin typeface="Verdana" panose="020B0604030504040204" pitchFamily="34" charset="0"/>
                <a:ea typeface="Verdana" panose="020B0604030504040204" pitchFamily="34" charset="0"/>
                <a:cs typeface="Verdana" panose="020B0604030504040204" pitchFamily="34" charset="0"/>
              </a:rPr>
              <a:t>F</a:t>
            </a:r>
            <a:r>
              <a:rPr lang="fr-FR" sz="2000" dirty="0" smtClean="0">
                <a:latin typeface="Verdana" panose="020B0604030504040204" pitchFamily="34" charset="0"/>
                <a:ea typeface="Verdana" panose="020B0604030504040204" pitchFamily="34" charset="0"/>
                <a:cs typeface="Verdana" panose="020B0604030504040204" pitchFamily="34" charset="0"/>
              </a:rPr>
              <a:t>in-juin</a:t>
            </a:r>
            <a:endParaRPr lang="fr-FR" sz="2000" dirty="0">
              <a:latin typeface="Verdana" panose="020B0604030504040204" pitchFamily="34" charset="0"/>
              <a:ea typeface="Verdana" panose="020B0604030504040204" pitchFamily="34" charset="0"/>
              <a:cs typeface="Verdana" panose="020B0604030504040204" pitchFamily="34" charset="0"/>
            </a:endParaRPr>
          </a:p>
        </p:txBody>
      </p:sp>
      <p:sp>
        <p:nvSpPr>
          <p:cNvPr id="33" name="Text Box 33"/>
          <p:cNvSpPr txBox="1">
            <a:spLocks noChangeArrowheads="1"/>
          </p:cNvSpPr>
          <p:nvPr/>
        </p:nvSpPr>
        <p:spPr bwMode="auto">
          <a:xfrm>
            <a:off x="7380312" y="5986463"/>
            <a:ext cx="2124075"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fr-FR" sz="2000" dirty="0" smtClean="0">
                <a:latin typeface="Verdana" panose="020B0604030504040204" pitchFamily="34" charset="0"/>
                <a:ea typeface="Verdana" panose="020B0604030504040204" pitchFamily="34" charset="0"/>
                <a:cs typeface="Verdana" panose="020B0604030504040204" pitchFamily="34" charset="0"/>
              </a:rPr>
              <a:t>Fin-juin</a:t>
            </a:r>
            <a:endParaRPr lang="fr-FR" sz="2000" dirty="0">
              <a:latin typeface="Verdana" panose="020B0604030504040204" pitchFamily="34" charset="0"/>
              <a:ea typeface="Verdana" panose="020B0604030504040204" pitchFamily="34" charset="0"/>
              <a:cs typeface="Verdana" panose="020B0604030504040204" pitchFamily="34" charset="0"/>
            </a:endParaRPr>
          </a:p>
          <a:p>
            <a:r>
              <a:rPr lang="fr-FR" sz="2000" dirty="0">
                <a:latin typeface="Verdana" panose="020B0604030504040204" pitchFamily="34" charset="0"/>
                <a:ea typeface="Verdana" panose="020B0604030504040204" pitchFamily="34" charset="0"/>
                <a:cs typeface="Verdana" panose="020B0604030504040204" pitchFamily="34" charset="0"/>
              </a:rPr>
              <a:t>début juillet</a:t>
            </a:r>
          </a:p>
        </p:txBody>
      </p:sp>
      <p:cxnSp>
        <p:nvCxnSpPr>
          <p:cNvPr id="35" name="Connecteur droit 34"/>
          <p:cNvCxnSpPr/>
          <p:nvPr/>
        </p:nvCxnSpPr>
        <p:spPr>
          <a:xfrm rot="60000">
            <a:off x="7112139" y="764530"/>
            <a:ext cx="72008" cy="5976664"/>
          </a:xfrm>
          <a:prstGeom prst="line">
            <a:avLst/>
          </a:prstGeom>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2/3*#ppt_w"/>
                                          </p:val>
                                        </p:tav>
                                        <p:tav tm="100000">
                                          <p:val>
                                            <p:strVal val="#ppt_w"/>
                                          </p:val>
                                        </p:tav>
                                      </p:tavLst>
                                    </p:anim>
                                    <p:anim calcmode="lin" valueType="num">
                                      <p:cBhvr>
                                        <p:cTn id="8" dur="500" fill="hold"/>
                                        <p:tgtEl>
                                          <p:spTgt spid="3"/>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childTnLst>
                                </p:cTn>
                              </p:par>
                            </p:childTnLst>
                          </p:cTn>
                        </p:par>
                        <p:par>
                          <p:cTn id="56" fill="hold">
                            <p:stCondLst>
                              <p:cond delay="500"/>
                            </p:stCondLst>
                            <p:childTnLst>
                              <p:par>
                                <p:cTn id="57" presetID="23" presetClass="entr" presetSubtype="16"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3" presetClass="entr" presetSubtype="16"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childTnLst>
                                </p:cTn>
                              </p:par>
                            </p:childTnLst>
                          </p:cTn>
                        </p:par>
                        <p:par>
                          <p:cTn id="78" fill="hold">
                            <p:stCondLst>
                              <p:cond delay="500"/>
                            </p:stCondLst>
                            <p:childTnLst>
                              <p:par>
                                <p:cTn id="79" presetID="23" presetClass="entr" presetSubtype="16"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p:cTn id="81" dur="500" fill="hold"/>
                                        <p:tgtEl>
                                          <p:spTgt spid="7"/>
                                        </p:tgtEl>
                                        <p:attrNameLst>
                                          <p:attrName>ppt_w</p:attrName>
                                        </p:attrNameLst>
                                      </p:cBhvr>
                                      <p:tavLst>
                                        <p:tav tm="0">
                                          <p:val>
                                            <p:fltVal val="0"/>
                                          </p:val>
                                        </p:tav>
                                        <p:tav tm="100000">
                                          <p:val>
                                            <p:strVal val="#ppt_w"/>
                                          </p:val>
                                        </p:tav>
                                      </p:tavLst>
                                    </p:anim>
                                    <p:anim calcmode="lin" valueType="num">
                                      <p:cBhvr>
                                        <p:cTn id="8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childTnLst>
                                </p:cTn>
                              </p:par>
                            </p:childTnLst>
                          </p:cTn>
                        </p:par>
                        <p:par>
                          <p:cTn id="89" fill="hold">
                            <p:stCondLst>
                              <p:cond delay="500"/>
                            </p:stCondLst>
                            <p:childTnLst>
                              <p:par>
                                <p:cTn id="90" presetID="23" presetClass="entr" presetSubtype="16"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p:cTn id="92" dur="500" fill="hold"/>
                                        <p:tgtEl>
                                          <p:spTgt spid="8"/>
                                        </p:tgtEl>
                                        <p:attrNameLst>
                                          <p:attrName>ppt_w</p:attrName>
                                        </p:attrNameLst>
                                      </p:cBhvr>
                                      <p:tavLst>
                                        <p:tav tm="0">
                                          <p:val>
                                            <p:fltVal val="0"/>
                                          </p:val>
                                        </p:tav>
                                        <p:tav tm="100000">
                                          <p:val>
                                            <p:strVal val="#ppt_w"/>
                                          </p:val>
                                        </p:tav>
                                      </p:tavLst>
                                    </p:anim>
                                    <p:anim calcmode="lin" valueType="num">
                                      <p:cBhvr>
                                        <p:cTn id="9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23" presetClass="entr" presetSubtype="16"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childTnLst>
                                </p:cTn>
                              </p:par>
                            </p:childTnLst>
                          </p:cTn>
                        </p:par>
                        <p:par>
                          <p:cTn id="100" fill="hold">
                            <p:stCondLst>
                              <p:cond delay="500"/>
                            </p:stCondLst>
                            <p:childTnLst>
                              <p:par>
                                <p:cTn id="101" presetID="23" presetClass="entr" presetSubtype="16"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p:cTn id="103" dur="500" fill="hold"/>
                                        <p:tgtEl>
                                          <p:spTgt spid="11"/>
                                        </p:tgtEl>
                                        <p:attrNameLst>
                                          <p:attrName>ppt_w</p:attrName>
                                        </p:attrNameLst>
                                      </p:cBhvr>
                                      <p:tavLst>
                                        <p:tav tm="0">
                                          <p:val>
                                            <p:fltVal val="0"/>
                                          </p:val>
                                        </p:tav>
                                        <p:tav tm="100000">
                                          <p:val>
                                            <p:strVal val="#ppt_w"/>
                                          </p:val>
                                        </p:tav>
                                      </p:tavLst>
                                    </p:anim>
                                    <p:anim calcmode="lin" valueType="num">
                                      <p:cBhvr>
                                        <p:cTn id="10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500" fill="hold"/>
                                        <p:tgtEl>
                                          <p:spTgt spid="19"/>
                                        </p:tgtEl>
                                        <p:attrNameLst>
                                          <p:attrName>ppt_w</p:attrName>
                                        </p:attrNameLst>
                                      </p:cBhvr>
                                      <p:tavLst>
                                        <p:tav tm="0">
                                          <p:val>
                                            <p:fltVal val="0"/>
                                          </p:val>
                                        </p:tav>
                                        <p:tav tm="100000">
                                          <p:val>
                                            <p:strVal val="#ppt_w"/>
                                          </p:val>
                                        </p:tav>
                                      </p:tavLst>
                                    </p:anim>
                                    <p:anim calcmode="lin" valueType="num">
                                      <p:cBhvr>
                                        <p:cTn id="110" dur="500" fill="hold"/>
                                        <p:tgtEl>
                                          <p:spTgt spid="19"/>
                                        </p:tgtEl>
                                        <p:attrNameLst>
                                          <p:attrName>ppt_h</p:attrName>
                                        </p:attrNameLst>
                                      </p:cBhvr>
                                      <p:tavLst>
                                        <p:tav tm="0">
                                          <p:val>
                                            <p:fltVal val="0"/>
                                          </p:val>
                                        </p:tav>
                                        <p:tav tm="100000">
                                          <p:val>
                                            <p:strVal val="#ppt_h"/>
                                          </p:val>
                                        </p:tav>
                                      </p:tavLst>
                                    </p:anim>
                                  </p:childTnLst>
                                </p:cTn>
                              </p:par>
                            </p:childTnLst>
                          </p:cTn>
                        </p:par>
                        <p:par>
                          <p:cTn id="111" fill="hold">
                            <p:stCondLst>
                              <p:cond delay="500"/>
                            </p:stCondLst>
                            <p:childTnLst>
                              <p:par>
                                <p:cTn id="112" presetID="23" presetClass="entr" presetSubtype="16" fill="hold" grpId="0" nodeType="afterEffect">
                                  <p:stCondLst>
                                    <p:cond delay="0"/>
                                  </p:stCondLst>
                                  <p:childTnLst>
                                    <p:set>
                                      <p:cBhvr>
                                        <p:cTn id="113" dur="1" fill="hold">
                                          <p:stCondLst>
                                            <p:cond delay="0"/>
                                          </p:stCondLst>
                                        </p:cTn>
                                        <p:tgtEl>
                                          <p:spTgt spid="9"/>
                                        </p:tgtEl>
                                        <p:attrNameLst>
                                          <p:attrName>style.visibility</p:attrName>
                                        </p:attrNameLst>
                                      </p:cBhvr>
                                      <p:to>
                                        <p:strVal val="visible"/>
                                      </p:to>
                                    </p:set>
                                    <p:anim calcmode="lin" valueType="num">
                                      <p:cBhvr>
                                        <p:cTn id="114" dur="500" fill="hold"/>
                                        <p:tgtEl>
                                          <p:spTgt spid="9"/>
                                        </p:tgtEl>
                                        <p:attrNameLst>
                                          <p:attrName>ppt_w</p:attrName>
                                        </p:attrNameLst>
                                      </p:cBhvr>
                                      <p:tavLst>
                                        <p:tav tm="0">
                                          <p:val>
                                            <p:fltVal val="0"/>
                                          </p:val>
                                        </p:tav>
                                        <p:tav tm="100000">
                                          <p:val>
                                            <p:strVal val="#ppt_w"/>
                                          </p:val>
                                        </p:tav>
                                      </p:tavLst>
                                    </p:anim>
                                    <p:anim calcmode="lin" valueType="num">
                                      <p:cBhvr>
                                        <p:cTn id="11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23" presetClass="entr" presetSubtype="16" fill="hold" grpId="0" nodeType="click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childTnLst>
                                </p:cTn>
                              </p:par>
                            </p:childTnLst>
                          </p:cTn>
                        </p:par>
                        <p:par>
                          <p:cTn id="122" fill="hold">
                            <p:stCondLst>
                              <p:cond delay="500"/>
                            </p:stCondLst>
                            <p:childTnLst>
                              <p:par>
                                <p:cTn id="123" presetID="23" presetClass="entr" presetSubtype="16" fill="hold" grpId="0" nodeType="after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p:cTn id="125" dur="500" fill="hold"/>
                                        <p:tgtEl>
                                          <p:spTgt spid="10"/>
                                        </p:tgtEl>
                                        <p:attrNameLst>
                                          <p:attrName>ppt_w</p:attrName>
                                        </p:attrNameLst>
                                      </p:cBhvr>
                                      <p:tavLst>
                                        <p:tav tm="0">
                                          <p:val>
                                            <p:fltVal val="0"/>
                                          </p:val>
                                        </p:tav>
                                        <p:tav tm="100000">
                                          <p:val>
                                            <p:strVal val="#ppt_w"/>
                                          </p:val>
                                        </p:tav>
                                      </p:tavLst>
                                    </p:anim>
                                    <p:anim calcmode="lin" valueType="num">
                                      <p:cBhvr>
                                        <p:cTn id="12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23" presetClass="entr" presetSubtype="16" fill="hold" grpId="0" nodeType="clickEffect">
                                  <p:stCondLst>
                                    <p:cond delay="0"/>
                                  </p:stCondLst>
                                  <p:childTnLst>
                                    <p:set>
                                      <p:cBhvr>
                                        <p:cTn id="130" dur="1" fill="hold">
                                          <p:stCondLst>
                                            <p:cond delay="0"/>
                                          </p:stCondLst>
                                        </p:cTn>
                                        <p:tgtEl>
                                          <p:spTgt spid="21"/>
                                        </p:tgtEl>
                                        <p:attrNameLst>
                                          <p:attrName>style.visibility</p:attrName>
                                        </p:attrNameLst>
                                      </p:cBhvr>
                                      <p:to>
                                        <p:strVal val="visible"/>
                                      </p:to>
                                    </p:set>
                                    <p:anim calcmode="lin" valueType="num">
                                      <p:cBhvr>
                                        <p:cTn id="131" dur="500" fill="hold"/>
                                        <p:tgtEl>
                                          <p:spTgt spid="21"/>
                                        </p:tgtEl>
                                        <p:attrNameLst>
                                          <p:attrName>ppt_w</p:attrName>
                                        </p:attrNameLst>
                                      </p:cBhvr>
                                      <p:tavLst>
                                        <p:tav tm="0">
                                          <p:val>
                                            <p:fltVal val="0"/>
                                          </p:val>
                                        </p:tav>
                                        <p:tav tm="100000">
                                          <p:val>
                                            <p:strVal val="#ppt_w"/>
                                          </p:val>
                                        </p:tav>
                                      </p:tavLst>
                                    </p:anim>
                                    <p:anim calcmode="lin" valueType="num">
                                      <p:cBhvr>
                                        <p:cTn id="13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23" presetClass="entr" presetSubtype="16" fill="hold" grpId="0" nodeType="clickEffect">
                                  <p:stCondLst>
                                    <p:cond delay="0"/>
                                  </p:stCondLst>
                                  <p:childTnLst>
                                    <p:set>
                                      <p:cBhvr>
                                        <p:cTn id="136" dur="1" fill="hold">
                                          <p:stCondLst>
                                            <p:cond delay="0"/>
                                          </p:stCondLst>
                                        </p:cTn>
                                        <p:tgtEl>
                                          <p:spTgt spid="22"/>
                                        </p:tgtEl>
                                        <p:attrNameLst>
                                          <p:attrName>style.visibility</p:attrName>
                                        </p:attrNameLst>
                                      </p:cBhvr>
                                      <p:to>
                                        <p:strVal val="visible"/>
                                      </p:to>
                                    </p:set>
                                    <p:anim calcmode="lin" valueType="num">
                                      <p:cBhvr>
                                        <p:cTn id="137" dur="500" fill="hold"/>
                                        <p:tgtEl>
                                          <p:spTgt spid="22"/>
                                        </p:tgtEl>
                                        <p:attrNameLst>
                                          <p:attrName>ppt_w</p:attrName>
                                        </p:attrNameLst>
                                      </p:cBhvr>
                                      <p:tavLst>
                                        <p:tav tm="0">
                                          <p:val>
                                            <p:fltVal val="0"/>
                                          </p:val>
                                        </p:tav>
                                        <p:tav tm="100000">
                                          <p:val>
                                            <p:strVal val="#ppt_w"/>
                                          </p:val>
                                        </p:tav>
                                      </p:tavLst>
                                    </p:anim>
                                    <p:anim calcmode="lin" valueType="num">
                                      <p:cBhvr>
                                        <p:cTn id="13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23" presetClass="entr" presetSubtype="16" fill="hold" grpId="0" nodeType="clickEffect">
                                  <p:stCondLst>
                                    <p:cond delay="0"/>
                                  </p:stCondLst>
                                  <p:childTnLst>
                                    <p:set>
                                      <p:cBhvr>
                                        <p:cTn id="142" dur="1" fill="hold">
                                          <p:stCondLst>
                                            <p:cond delay="0"/>
                                          </p:stCondLst>
                                        </p:cTn>
                                        <p:tgtEl>
                                          <p:spTgt spid="12"/>
                                        </p:tgtEl>
                                        <p:attrNameLst>
                                          <p:attrName>style.visibility</p:attrName>
                                        </p:attrNameLst>
                                      </p:cBhvr>
                                      <p:to>
                                        <p:strVal val="visible"/>
                                      </p:to>
                                    </p:set>
                                    <p:anim calcmode="lin" valueType="num">
                                      <p:cBhvr>
                                        <p:cTn id="143" dur="500" fill="hold"/>
                                        <p:tgtEl>
                                          <p:spTgt spid="12"/>
                                        </p:tgtEl>
                                        <p:attrNameLst>
                                          <p:attrName>ppt_w</p:attrName>
                                        </p:attrNameLst>
                                      </p:cBhvr>
                                      <p:tavLst>
                                        <p:tav tm="0">
                                          <p:val>
                                            <p:fltVal val="0"/>
                                          </p:val>
                                        </p:tav>
                                        <p:tav tm="100000">
                                          <p:val>
                                            <p:strVal val="#ppt_w"/>
                                          </p:val>
                                        </p:tav>
                                      </p:tavLst>
                                    </p:anim>
                                    <p:anim calcmode="lin" valueType="num">
                                      <p:cBhvr>
                                        <p:cTn id="144" dur="500" fill="hold"/>
                                        <p:tgtEl>
                                          <p:spTgt spid="12"/>
                                        </p:tgtEl>
                                        <p:attrNameLst>
                                          <p:attrName>ppt_h</p:attrName>
                                        </p:attrNameLst>
                                      </p:cBhvr>
                                      <p:tavLst>
                                        <p:tav tm="0">
                                          <p:val>
                                            <p:fltVal val="0"/>
                                          </p:val>
                                        </p:tav>
                                        <p:tav tm="100000">
                                          <p:val>
                                            <p:strVal val="#ppt_h"/>
                                          </p:val>
                                        </p:tav>
                                      </p:tavLst>
                                    </p:anim>
                                  </p:childTnLst>
                                </p:cTn>
                              </p:par>
                            </p:childTnLst>
                          </p:cTn>
                        </p:par>
                        <p:par>
                          <p:cTn id="145" fill="hold">
                            <p:stCondLst>
                              <p:cond delay="500"/>
                            </p:stCondLst>
                            <p:childTnLst>
                              <p:par>
                                <p:cTn id="146" presetID="23" presetClass="entr" presetSubtype="16" fill="hold" grpId="0" nodeType="afterEffect">
                                  <p:stCondLst>
                                    <p:cond delay="0"/>
                                  </p:stCondLst>
                                  <p:childTnLst>
                                    <p:set>
                                      <p:cBhvr>
                                        <p:cTn id="147" dur="1" fill="hold">
                                          <p:stCondLst>
                                            <p:cond delay="0"/>
                                          </p:stCondLst>
                                        </p:cTn>
                                        <p:tgtEl>
                                          <p:spTgt spid="26"/>
                                        </p:tgtEl>
                                        <p:attrNameLst>
                                          <p:attrName>style.visibility</p:attrName>
                                        </p:attrNameLst>
                                      </p:cBhvr>
                                      <p:to>
                                        <p:strVal val="visible"/>
                                      </p:to>
                                    </p:set>
                                    <p:anim calcmode="lin" valueType="num">
                                      <p:cBhvr>
                                        <p:cTn id="148" dur="500" fill="hold"/>
                                        <p:tgtEl>
                                          <p:spTgt spid="26"/>
                                        </p:tgtEl>
                                        <p:attrNameLst>
                                          <p:attrName>ppt_w</p:attrName>
                                        </p:attrNameLst>
                                      </p:cBhvr>
                                      <p:tavLst>
                                        <p:tav tm="0">
                                          <p:val>
                                            <p:fltVal val="0"/>
                                          </p:val>
                                        </p:tav>
                                        <p:tav tm="100000">
                                          <p:val>
                                            <p:strVal val="#ppt_w"/>
                                          </p:val>
                                        </p:tav>
                                      </p:tavLst>
                                    </p:anim>
                                    <p:anim calcmode="lin" valueType="num">
                                      <p:cBhvr>
                                        <p:cTn id="149"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50" fill="hold">
                      <p:stCondLst>
                        <p:cond delay="indefinite"/>
                      </p:stCondLst>
                      <p:childTnLst>
                        <p:par>
                          <p:cTn id="151" fill="hold">
                            <p:stCondLst>
                              <p:cond delay="0"/>
                            </p:stCondLst>
                            <p:childTnLst>
                              <p:par>
                                <p:cTn id="152" presetID="23" presetClass="entr" presetSubtype="16" fill="hold" grpId="0" nodeType="click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fltVal val="0"/>
                                          </p:val>
                                        </p:tav>
                                        <p:tav tm="100000">
                                          <p:val>
                                            <p:strVal val="#ppt_w"/>
                                          </p:val>
                                        </p:tav>
                                      </p:tavLst>
                                    </p:anim>
                                    <p:anim calcmode="lin" valueType="num">
                                      <p:cBhvr>
                                        <p:cTn id="155" dur="500" fill="hold"/>
                                        <p:tgtEl>
                                          <p:spTgt spid="23"/>
                                        </p:tgtEl>
                                        <p:attrNameLst>
                                          <p:attrName>ppt_h</p:attrName>
                                        </p:attrNameLst>
                                      </p:cBhvr>
                                      <p:tavLst>
                                        <p:tav tm="0">
                                          <p:val>
                                            <p:fltVal val="0"/>
                                          </p:val>
                                        </p:tav>
                                        <p:tav tm="100000">
                                          <p:val>
                                            <p:strVal val="#ppt_h"/>
                                          </p:val>
                                        </p:tav>
                                      </p:tavLst>
                                    </p:anim>
                                  </p:childTnLst>
                                </p:cTn>
                              </p:par>
                            </p:childTnLst>
                          </p:cTn>
                        </p:par>
                        <p:par>
                          <p:cTn id="156" fill="hold">
                            <p:stCondLst>
                              <p:cond delay="500"/>
                            </p:stCondLst>
                            <p:childTnLst>
                              <p:par>
                                <p:cTn id="157" presetID="23" presetClass="entr" presetSubtype="16" fill="hold" grpId="0" nodeType="afterEffect">
                                  <p:stCondLst>
                                    <p:cond delay="0"/>
                                  </p:stCondLst>
                                  <p:childTnLst>
                                    <p:set>
                                      <p:cBhvr>
                                        <p:cTn id="158" dur="1" fill="hold">
                                          <p:stCondLst>
                                            <p:cond delay="0"/>
                                          </p:stCondLst>
                                        </p:cTn>
                                        <p:tgtEl>
                                          <p:spTgt spid="13"/>
                                        </p:tgtEl>
                                        <p:attrNameLst>
                                          <p:attrName>style.visibility</p:attrName>
                                        </p:attrNameLst>
                                      </p:cBhvr>
                                      <p:to>
                                        <p:strVal val="visible"/>
                                      </p:to>
                                    </p:set>
                                    <p:anim calcmode="lin" valueType="num">
                                      <p:cBhvr>
                                        <p:cTn id="159" dur="500" fill="hold"/>
                                        <p:tgtEl>
                                          <p:spTgt spid="13"/>
                                        </p:tgtEl>
                                        <p:attrNameLst>
                                          <p:attrName>ppt_w</p:attrName>
                                        </p:attrNameLst>
                                      </p:cBhvr>
                                      <p:tavLst>
                                        <p:tav tm="0">
                                          <p:val>
                                            <p:fltVal val="0"/>
                                          </p:val>
                                        </p:tav>
                                        <p:tav tm="100000">
                                          <p:val>
                                            <p:strVal val="#ppt_w"/>
                                          </p:val>
                                        </p:tav>
                                      </p:tavLst>
                                    </p:anim>
                                    <p:anim calcmode="lin" valueType="num">
                                      <p:cBhvr>
                                        <p:cTn id="16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61" fill="hold">
                      <p:stCondLst>
                        <p:cond delay="indefinite"/>
                      </p:stCondLst>
                      <p:childTnLst>
                        <p:par>
                          <p:cTn id="162" fill="hold">
                            <p:stCondLst>
                              <p:cond delay="0"/>
                            </p:stCondLst>
                            <p:childTnLst>
                              <p:par>
                                <p:cTn id="163" presetID="23" presetClass="entr" presetSubtype="16" fill="hold" grpId="0" nodeType="click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childTnLst>
                                </p:cTn>
                              </p:par>
                            </p:childTnLst>
                          </p:cTn>
                        </p:par>
                        <p:par>
                          <p:cTn id="167" fill="hold">
                            <p:stCondLst>
                              <p:cond delay="500"/>
                            </p:stCondLst>
                            <p:childTnLst>
                              <p:par>
                                <p:cTn id="168" presetID="23" presetClass="entr" presetSubtype="16" fill="hold" grpId="0" nodeType="afterEffect">
                                  <p:stCondLst>
                                    <p:cond delay="0"/>
                                  </p:stCondLst>
                                  <p:childTnLst>
                                    <p:set>
                                      <p:cBhvr>
                                        <p:cTn id="169" dur="1" fill="hold">
                                          <p:stCondLst>
                                            <p:cond delay="0"/>
                                          </p:stCondLst>
                                        </p:cTn>
                                        <p:tgtEl>
                                          <p:spTgt spid="14"/>
                                        </p:tgtEl>
                                        <p:attrNameLst>
                                          <p:attrName>style.visibility</p:attrName>
                                        </p:attrNameLst>
                                      </p:cBhvr>
                                      <p:to>
                                        <p:strVal val="visible"/>
                                      </p:to>
                                    </p:set>
                                    <p:anim calcmode="lin" valueType="num">
                                      <p:cBhvr>
                                        <p:cTn id="170" dur="500" fill="hold"/>
                                        <p:tgtEl>
                                          <p:spTgt spid="14"/>
                                        </p:tgtEl>
                                        <p:attrNameLst>
                                          <p:attrName>ppt_w</p:attrName>
                                        </p:attrNameLst>
                                      </p:cBhvr>
                                      <p:tavLst>
                                        <p:tav tm="0">
                                          <p:val>
                                            <p:fltVal val="0"/>
                                          </p:val>
                                        </p:tav>
                                        <p:tav tm="100000">
                                          <p:val>
                                            <p:strVal val="#ppt_w"/>
                                          </p:val>
                                        </p:tav>
                                      </p:tavLst>
                                    </p:anim>
                                    <p:anim calcmode="lin" valueType="num">
                                      <p:cBhvr>
                                        <p:cTn id="171"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P spid="5" grpId="0" animBg="1" autoUpdateAnimBg="0"/>
      <p:bldP spid="6" grpId="0" animBg="1" autoUpdateAnimBg="0"/>
      <p:bldP spid="7" grpId="0" animBg="1" autoUpdateAnimBg="0"/>
      <p:bldP spid="8" grpId="0" autoUpdateAnimBg="0"/>
      <p:bldP spid="9" grpId="0" autoUpdateAnimBg="0"/>
      <p:bldP spid="10" grpId="0" autoUpdateAnimBg="0"/>
      <p:bldP spid="11" grpId="0" animBg="1" autoUpdateAnimBg="0"/>
      <p:bldP spid="12" grpId="0" animBg="1" autoUpdateAnimBg="0"/>
      <p:bldP spid="13" grpId="0" animBg="1" autoUpdateAnimBg="0"/>
      <p:bldP spid="14" grpId="0" animBg="1" autoUpdateAnimBg="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utoUpdateAnimBg="0"/>
      <p:bldP spid="28" grpId="0" autoUpdateAnimBg="0"/>
      <p:bldP spid="29" grpId="0" autoUpdateAnimBg="0"/>
      <p:bldP spid="30" grpId="0" autoUpdateAnimBg="0"/>
      <p:bldP spid="31" grpId="0" autoUpdateAnimBg="0"/>
      <p:bldP spid="32" grpId="0" autoUpdateAnimBg="0"/>
      <p:bldP spid="3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Affectation </a:t>
            </a:r>
            <a:r>
              <a:rPr lang="fr-FR" dirty="0" smtClean="0"/>
              <a:t>: </a:t>
            </a:r>
            <a:r>
              <a:rPr lang="fr-FR" sz="3100" dirty="0" smtClean="0"/>
              <a:t>procédure informatisée AFFELNET</a:t>
            </a:r>
            <a:endParaRPr lang="fr-FR" sz="3100" dirty="0"/>
          </a:p>
        </p:txBody>
      </p:sp>
      <p:sp>
        <p:nvSpPr>
          <p:cNvPr id="3" name="Espace réservé du contenu 2"/>
          <p:cNvSpPr>
            <a:spLocks noGrp="1"/>
          </p:cNvSpPr>
          <p:nvPr>
            <p:ph sz="quarter" idx="1"/>
          </p:nvPr>
        </p:nvSpPr>
        <p:spPr/>
        <p:txBody>
          <a:bodyPr>
            <a:normAutofit fontScale="92500" lnSpcReduction="10000"/>
          </a:bodyPr>
          <a:lstStyle/>
          <a:p>
            <a:pPr>
              <a:buNone/>
            </a:pPr>
            <a:r>
              <a:rPr lang="fr-FR" sz="2000" dirty="0" smtClean="0">
                <a:latin typeface="Times New Roman" pitchFamily="18" charset="0"/>
                <a:cs typeface="Times New Roman" pitchFamily="18" charset="0"/>
              </a:rPr>
              <a:t>                         </a:t>
            </a:r>
            <a:endParaRPr lang="fr-FR" sz="2000" b="1" dirty="0" smtClean="0">
              <a:latin typeface="Times New Roman" pitchFamily="18" charset="0"/>
              <a:cs typeface="Times New Roman" pitchFamily="18" charset="0"/>
            </a:endParaRPr>
          </a:p>
          <a:p>
            <a:pPr>
              <a:buNone/>
            </a:pPr>
            <a:r>
              <a:rPr lang="fr-FR" sz="2000" b="1" dirty="0" smtClean="0">
                <a:latin typeface="Times New Roman" pitchFamily="18" charset="0"/>
                <a:cs typeface="Times New Roman" pitchFamily="18" charset="0"/>
              </a:rPr>
              <a:t>1 vœu = 1 formation associée à un établissement</a:t>
            </a:r>
            <a:r>
              <a:rPr lang="fr-FR" sz="2400" b="1"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(public ou privé)</a:t>
            </a:r>
          </a:p>
          <a:p>
            <a:pPr>
              <a:buNone/>
            </a:pPr>
            <a:endParaRPr lang="fr-FR" sz="1800" b="1" dirty="0" smtClean="0">
              <a:latin typeface="Times New Roman" pitchFamily="18" charset="0"/>
              <a:cs typeface="Times New Roman" pitchFamily="18" charset="0"/>
            </a:endParaRPr>
          </a:p>
          <a:p>
            <a:pPr>
              <a:buNone/>
            </a:pPr>
            <a:r>
              <a:rPr lang="fr-FR" sz="1800" b="1" u="sng" dirty="0" smtClean="0">
                <a:latin typeface="Times New Roman" pitchFamily="18" charset="0"/>
                <a:cs typeface="Times New Roman" pitchFamily="18" charset="0"/>
              </a:rPr>
              <a:t>Facteurs pris en compte dans le traitement des vœux :</a:t>
            </a:r>
          </a:p>
          <a:p>
            <a:pPr>
              <a:buNone/>
            </a:pPr>
            <a:r>
              <a:rPr lang="fr-FR" sz="1800" dirty="0" smtClean="0">
                <a:solidFill>
                  <a:schemeClr val="accent1">
                    <a:lumMod val="75000"/>
                  </a:schemeClr>
                </a:solidFill>
                <a:latin typeface="Times New Roman" pitchFamily="18" charset="0"/>
                <a:cs typeface="Times New Roman" pitchFamily="18" charset="0"/>
              </a:rPr>
              <a:t>         - </a:t>
            </a:r>
            <a:r>
              <a:rPr lang="fr-FR" sz="1800" b="1" dirty="0" smtClean="0">
                <a:solidFill>
                  <a:schemeClr val="accent1">
                    <a:lumMod val="75000"/>
                  </a:schemeClr>
                </a:solidFill>
                <a:latin typeface="Times New Roman" pitchFamily="18" charset="0"/>
                <a:cs typeface="Times New Roman" pitchFamily="18" charset="0"/>
              </a:rPr>
              <a:t>Nombre de places</a:t>
            </a:r>
          </a:p>
          <a:p>
            <a:pPr>
              <a:buNone/>
            </a:pPr>
            <a:r>
              <a:rPr lang="fr-FR" sz="1800" dirty="0" smtClean="0">
                <a:solidFill>
                  <a:schemeClr val="accent1">
                    <a:lumMod val="75000"/>
                  </a:schemeClr>
                </a:solidFill>
                <a:latin typeface="Times New Roman" pitchFamily="18" charset="0"/>
                <a:cs typeface="Times New Roman" pitchFamily="18" charset="0"/>
              </a:rPr>
              <a:t>         - </a:t>
            </a:r>
            <a:r>
              <a:rPr lang="fr-FR" sz="1800" b="1" dirty="0" smtClean="0">
                <a:solidFill>
                  <a:schemeClr val="accent1">
                    <a:lumMod val="75000"/>
                  </a:schemeClr>
                </a:solidFill>
                <a:latin typeface="Times New Roman" pitchFamily="18" charset="0"/>
                <a:cs typeface="Times New Roman" pitchFamily="18" charset="0"/>
              </a:rPr>
              <a:t>Résultats scolaires </a:t>
            </a:r>
            <a:r>
              <a:rPr lang="fr-FR" sz="1800" dirty="0" smtClean="0">
                <a:latin typeface="Times New Roman" pitchFamily="18" charset="0"/>
                <a:cs typeface="Times New Roman" pitchFamily="18" charset="0"/>
              </a:rPr>
              <a:t>(</a:t>
            </a:r>
            <a:r>
              <a:rPr lang="fr-FR" altLang="fr-FR" sz="1800" dirty="0" smtClean="0">
                <a:latin typeface="Times New Roman" pitchFamily="18" charset="0"/>
                <a:cs typeface="Times New Roman" pitchFamily="18" charset="0"/>
              </a:rPr>
              <a:t>points obtenus pour chaque compétence du socle commun + points obtenus dans chaque champs disciplinaire)</a:t>
            </a:r>
          </a:p>
          <a:p>
            <a:pPr>
              <a:buNone/>
            </a:pPr>
            <a:r>
              <a:rPr lang="fr-FR" sz="1800" dirty="0" smtClean="0">
                <a:latin typeface="Times New Roman" pitchFamily="18" charset="0"/>
                <a:cs typeface="Times New Roman" pitchFamily="18" charset="0"/>
              </a:rPr>
              <a:t>         </a:t>
            </a:r>
            <a:r>
              <a:rPr lang="fr-FR" sz="1800" dirty="0" smtClean="0">
                <a:solidFill>
                  <a:schemeClr val="accent1">
                    <a:lumMod val="75000"/>
                  </a:schemeClr>
                </a:solidFill>
                <a:latin typeface="Times New Roman" pitchFamily="18" charset="0"/>
                <a:cs typeface="Times New Roman" pitchFamily="18" charset="0"/>
              </a:rPr>
              <a:t>-</a:t>
            </a:r>
            <a:r>
              <a:rPr lang="fr-FR" sz="1800" b="1" dirty="0" smtClean="0">
                <a:solidFill>
                  <a:schemeClr val="accent1">
                    <a:lumMod val="75000"/>
                  </a:schemeClr>
                </a:solidFill>
                <a:latin typeface="Times New Roman" pitchFamily="18" charset="0"/>
                <a:cs typeface="Times New Roman" pitchFamily="18" charset="0"/>
              </a:rPr>
              <a:t> </a:t>
            </a:r>
            <a:r>
              <a:rPr lang="fr-FR" altLang="fr-FR" sz="1800" b="1" dirty="0" smtClean="0">
                <a:solidFill>
                  <a:schemeClr val="accent1">
                    <a:lumMod val="75000"/>
                  </a:schemeClr>
                </a:solidFill>
                <a:latin typeface="Times New Roman" pitchFamily="18" charset="0"/>
                <a:cs typeface="Times New Roman" pitchFamily="18" charset="0"/>
              </a:rPr>
              <a:t>Filières professionnelles </a:t>
            </a:r>
            <a:r>
              <a:rPr lang="fr-FR" altLang="fr-FR" sz="1800" dirty="0" smtClean="0">
                <a:solidFill>
                  <a:schemeClr val="accent1">
                    <a:lumMod val="75000"/>
                  </a:schemeClr>
                </a:solidFill>
                <a:latin typeface="Times New Roman" pitchFamily="18" charset="0"/>
                <a:cs typeface="Times New Roman" pitchFamily="18" charset="0"/>
              </a:rPr>
              <a:t> </a:t>
            </a:r>
            <a:r>
              <a:rPr lang="fr-FR" altLang="fr-FR" sz="1800" dirty="0" smtClean="0">
                <a:latin typeface="Times New Roman" pitchFamily="18" charset="0"/>
                <a:cs typeface="Times New Roman" pitchFamily="18" charset="0"/>
              </a:rPr>
              <a:t>(champs disciplinaires </a:t>
            </a:r>
            <a:r>
              <a:rPr lang="fr-FR" altLang="fr-FR" sz="1800" dirty="0" err="1" smtClean="0">
                <a:latin typeface="Times New Roman" pitchFamily="18" charset="0"/>
                <a:cs typeface="Times New Roman" pitchFamily="18" charset="0"/>
              </a:rPr>
              <a:t>coefficientés</a:t>
            </a:r>
            <a:r>
              <a:rPr lang="fr-FR" altLang="fr-FR" sz="1800" dirty="0" smtClean="0">
                <a:latin typeface="Times New Roman" pitchFamily="18" charset="0"/>
                <a:cs typeface="Times New Roman" pitchFamily="18" charset="0"/>
              </a:rPr>
              <a:t> en fonction de la spécialité)</a:t>
            </a:r>
          </a:p>
          <a:p>
            <a:pPr>
              <a:buFontTx/>
              <a:buChar char="-"/>
            </a:pPr>
            <a:endParaRPr lang="fr-FR" altLang="fr-FR" sz="1800" dirty="0" smtClean="0">
              <a:latin typeface="Times New Roman" pitchFamily="18" charset="0"/>
              <a:cs typeface="Times New Roman" pitchFamily="18" charset="0"/>
            </a:endParaRPr>
          </a:p>
          <a:p>
            <a:pPr>
              <a:buNone/>
            </a:pPr>
            <a:r>
              <a:rPr lang="fr-FR" altLang="fr-FR" sz="2000" b="1" dirty="0" smtClean="0">
                <a:latin typeface="Times New Roman" pitchFamily="18" charset="0"/>
                <a:cs typeface="Times New Roman" pitchFamily="18" charset="0"/>
              </a:rPr>
              <a:t>                          </a:t>
            </a:r>
            <a:r>
              <a:rPr lang="fr-FR" altLang="fr-FR" sz="2000" b="1" dirty="0" smtClean="0">
                <a:solidFill>
                  <a:schemeClr val="accent1">
                    <a:lumMod val="50000"/>
                  </a:schemeClr>
                </a:solidFill>
                <a:latin typeface="Times New Roman" pitchFamily="18" charset="0"/>
                <a:cs typeface="Times New Roman" pitchFamily="18" charset="0"/>
              </a:rPr>
              <a:t>Saisie informatique par le collège</a:t>
            </a:r>
          </a:p>
          <a:p>
            <a:pPr>
              <a:buNone/>
            </a:pPr>
            <a:r>
              <a:rPr lang="fr-FR" altLang="fr-FR" sz="2000" b="1" dirty="0" smtClean="0">
                <a:latin typeface="Times New Roman" pitchFamily="18" charset="0"/>
                <a:cs typeface="Times New Roman" pitchFamily="18" charset="0"/>
              </a:rPr>
              <a:t>                                          </a:t>
            </a:r>
            <a:r>
              <a:rPr lang="fr-FR" altLang="fr-FR" sz="2000" b="1" dirty="0" smtClean="0">
                <a:solidFill>
                  <a:schemeClr val="accent2">
                    <a:lumMod val="50000"/>
                  </a:schemeClr>
                </a:solidFill>
                <a:latin typeface="Times New Roman" pitchFamily="18" charset="0"/>
                <a:cs typeface="Times New Roman" pitchFamily="18" charset="0"/>
              </a:rPr>
              <a:t>INSCRIPTION PAR LA FAMILLE</a:t>
            </a:r>
          </a:p>
          <a:p>
            <a:pPr>
              <a:buNone/>
            </a:pPr>
            <a:endParaRPr lang="fr-FR" altLang="fr-FR" sz="2000" b="1" dirty="0" smtClean="0">
              <a:solidFill>
                <a:srgbClr val="FF0000"/>
              </a:solidFill>
              <a:latin typeface="Times New Roman" pitchFamily="18" charset="0"/>
              <a:cs typeface="Times New Roman" pitchFamily="18" charset="0"/>
            </a:endParaRPr>
          </a:p>
          <a:p>
            <a:pPr>
              <a:buNone/>
            </a:pPr>
            <a:r>
              <a:rPr lang="fr-FR" altLang="fr-FR" sz="2000" b="1" dirty="0" smtClean="0">
                <a:solidFill>
                  <a:srgbClr val="FF0000"/>
                </a:solidFill>
                <a:latin typeface="Times New Roman" pitchFamily="18" charset="0"/>
                <a:cs typeface="Times New Roman" pitchFamily="18" charset="0"/>
              </a:rPr>
              <a:t>                               Attention aux sections à recrutement particulier : prothésiste, photographie</a:t>
            </a:r>
            <a:r>
              <a:rPr lang="fr-FR" altLang="fr-FR" sz="2000" b="1" smtClean="0">
                <a:solidFill>
                  <a:srgbClr val="FF0000"/>
                </a:solidFill>
                <a:latin typeface="Times New Roman" pitchFamily="18" charset="0"/>
                <a:cs typeface="Times New Roman" pitchFamily="18" charset="0"/>
              </a:rPr>
              <a:t>, esthétique.</a:t>
            </a:r>
            <a:endParaRPr lang="fr-FR" altLang="fr-FR" sz="2000" b="1" dirty="0" smtClean="0">
              <a:solidFill>
                <a:srgbClr val="FF0000"/>
              </a:solidFill>
              <a:latin typeface="Times New Roman" pitchFamily="18" charset="0"/>
              <a:cs typeface="Times New Roman" pitchFamily="18" charset="0"/>
            </a:endParaRPr>
          </a:p>
          <a:p>
            <a:pPr>
              <a:buFontTx/>
              <a:buChar char="-"/>
            </a:pPr>
            <a:endParaRPr lang="fr-FR" sz="18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0" y="642938"/>
            <a:ext cx="9144000" cy="1071562"/>
          </a:xfrm>
        </p:spPr>
        <p:txBody>
          <a:bodyPr/>
          <a:lstStyle/>
          <a:p>
            <a:pPr algn="ctr" eaLnBrk="1" hangingPunct="1"/>
            <a:r>
              <a:rPr lang="fr-FR" altLang="fr-FR" sz="3600" b="1" smtClean="0"/>
              <a:t>Après la 3</a:t>
            </a:r>
            <a:r>
              <a:rPr lang="fr-FR" altLang="fr-FR" sz="3600" b="1" baseline="30000" smtClean="0"/>
              <a:t>ème</a:t>
            </a:r>
            <a:r>
              <a:rPr lang="fr-FR" altLang="fr-FR" sz="3600" b="1" smtClean="0"/>
              <a:t> : trois possibilités pour s’orienter</a:t>
            </a:r>
          </a:p>
        </p:txBody>
      </p:sp>
      <p:cxnSp>
        <p:nvCxnSpPr>
          <p:cNvPr id="24579" name="AutoShape 1"/>
          <p:cNvCxnSpPr>
            <a:cxnSpLocks noChangeShapeType="1"/>
          </p:cNvCxnSpPr>
          <p:nvPr/>
        </p:nvCxnSpPr>
        <p:spPr bwMode="auto">
          <a:xfrm>
            <a:off x="1498600" y="-714375"/>
            <a:ext cx="352425" cy="0"/>
          </a:xfrm>
          <a:prstGeom prst="straightConnector1">
            <a:avLst/>
          </a:prstGeom>
          <a:noFill/>
          <a:ln w="9525">
            <a:solidFill>
              <a:srgbClr val="000000"/>
            </a:solidFill>
            <a:round/>
            <a:headEnd type="triangle" w="med" len="med"/>
            <a:tailEnd type="triangle" w="med" len="med"/>
          </a:ln>
        </p:spPr>
      </p:cxnSp>
      <p:sp>
        <p:nvSpPr>
          <p:cNvPr id="9" name="Rectangle à coins arrondis 8"/>
          <p:cNvSpPr/>
          <p:nvPr/>
        </p:nvSpPr>
        <p:spPr>
          <a:xfrm>
            <a:off x="1500166" y="1928802"/>
            <a:ext cx="4643470" cy="57150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fr-FR" dirty="0"/>
              <a:t>Seconde GT</a:t>
            </a:r>
          </a:p>
        </p:txBody>
      </p:sp>
      <p:sp>
        <p:nvSpPr>
          <p:cNvPr id="10" name="Rectangle à coins arrondis 9"/>
          <p:cNvSpPr/>
          <p:nvPr/>
        </p:nvSpPr>
        <p:spPr>
          <a:xfrm>
            <a:off x="6215074" y="1928802"/>
            <a:ext cx="1143008" cy="571504"/>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fr-FR" dirty="0"/>
              <a:t>Seconde pro</a:t>
            </a:r>
          </a:p>
        </p:txBody>
      </p:sp>
      <p:sp>
        <p:nvSpPr>
          <p:cNvPr id="11" name="Rectangle à coins arrondis 10"/>
          <p:cNvSpPr/>
          <p:nvPr/>
        </p:nvSpPr>
        <p:spPr>
          <a:xfrm>
            <a:off x="7429520" y="1928802"/>
            <a:ext cx="1285884" cy="57150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fr-FR" dirty="0"/>
              <a:t>CAP1</a:t>
            </a:r>
          </a:p>
        </p:txBody>
      </p:sp>
      <p:sp>
        <p:nvSpPr>
          <p:cNvPr id="7" name="Rectangle à coins arrondis 6"/>
          <p:cNvSpPr/>
          <p:nvPr/>
        </p:nvSpPr>
        <p:spPr>
          <a:xfrm>
            <a:off x="1643063" y="6143625"/>
            <a:ext cx="7215187"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b="1" dirty="0"/>
              <a:t>PROJET DE L’ELEVE</a:t>
            </a:r>
          </a:p>
        </p:txBody>
      </p:sp>
      <p:sp>
        <p:nvSpPr>
          <p:cNvPr id="3" name="Flèche vers le bas 2"/>
          <p:cNvSpPr/>
          <p:nvPr/>
        </p:nvSpPr>
        <p:spPr>
          <a:xfrm>
            <a:off x="4788024" y="2857496"/>
            <a:ext cx="792088" cy="2875760"/>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p:cNvSpPr>
            <a:spLocks noGrp="1"/>
          </p:cNvSpPr>
          <p:nvPr>
            <p:ph type="title"/>
          </p:nvPr>
        </p:nvSpPr>
        <p:spPr>
          <a:xfrm>
            <a:off x="142875" y="290513"/>
            <a:ext cx="9144000" cy="1066800"/>
          </a:xfrm>
        </p:spPr>
        <p:txBody>
          <a:bodyPr/>
          <a:lstStyle/>
          <a:p>
            <a:pPr algn="ctr" eaLnBrk="1" hangingPunct="1"/>
            <a:r>
              <a:rPr lang="fr-FR" altLang="fr-FR" sz="3800" b="1" smtClean="0"/>
              <a:t>Après la 3</a:t>
            </a:r>
            <a:r>
              <a:rPr lang="fr-FR" altLang="fr-FR" sz="3800" b="1" baseline="30000" smtClean="0"/>
              <a:t>ème</a:t>
            </a:r>
            <a:r>
              <a:rPr lang="fr-FR" altLang="fr-FR" sz="3800" b="1" smtClean="0"/>
              <a:t> : Les voies d’orientation</a:t>
            </a:r>
          </a:p>
        </p:txBody>
      </p:sp>
      <p:cxnSp>
        <p:nvCxnSpPr>
          <p:cNvPr id="55299" name="AutoShape 1"/>
          <p:cNvCxnSpPr>
            <a:cxnSpLocks noChangeShapeType="1"/>
          </p:cNvCxnSpPr>
          <p:nvPr/>
        </p:nvCxnSpPr>
        <p:spPr bwMode="auto">
          <a:xfrm>
            <a:off x="1498600" y="-714375"/>
            <a:ext cx="352425" cy="0"/>
          </a:xfrm>
          <a:prstGeom prst="straightConnector1">
            <a:avLst/>
          </a:prstGeom>
          <a:noFill/>
          <a:ln w="9525">
            <a:solidFill>
              <a:srgbClr val="000000"/>
            </a:solidFill>
            <a:round/>
            <a:headEnd type="triangle" w="med" len="med"/>
            <a:tailEnd type="triangle" w="med" len="med"/>
          </a:ln>
        </p:spPr>
      </p:cxnSp>
      <p:sp>
        <p:nvSpPr>
          <p:cNvPr id="9" name="Rectangle à coins arrondis 8"/>
          <p:cNvSpPr/>
          <p:nvPr/>
        </p:nvSpPr>
        <p:spPr>
          <a:xfrm>
            <a:off x="1643074" y="1223923"/>
            <a:ext cx="4643470" cy="57150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fr-FR" dirty="0"/>
              <a:t>Seconde GT</a:t>
            </a:r>
          </a:p>
        </p:txBody>
      </p:sp>
      <p:sp>
        <p:nvSpPr>
          <p:cNvPr id="10" name="Rectangle à coins arrondis 9"/>
          <p:cNvSpPr/>
          <p:nvPr/>
        </p:nvSpPr>
        <p:spPr>
          <a:xfrm>
            <a:off x="6357982" y="1223923"/>
            <a:ext cx="1143008" cy="571504"/>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fr-FR" dirty="0"/>
              <a:t>Seconde pro</a:t>
            </a:r>
          </a:p>
        </p:txBody>
      </p:sp>
      <p:sp>
        <p:nvSpPr>
          <p:cNvPr id="11" name="Rectangle à coins arrondis 10"/>
          <p:cNvSpPr/>
          <p:nvPr/>
        </p:nvSpPr>
        <p:spPr>
          <a:xfrm>
            <a:off x="7572428" y="1223923"/>
            <a:ext cx="1285884" cy="57150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fr-FR" dirty="0"/>
              <a:t>CAP1</a:t>
            </a:r>
          </a:p>
        </p:txBody>
      </p:sp>
      <p:sp>
        <p:nvSpPr>
          <p:cNvPr id="12" name="Rectangle à coins arrondis 11"/>
          <p:cNvSpPr/>
          <p:nvPr/>
        </p:nvSpPr>
        <p:spPr>
          <a:xfrm>
            <a:off x="0" y="1866900"/>
            <a:ext cx="1428750" cy="571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Diplôme</a:t>
            </a:r>
          </a:p>
        </p:txBody>
      </p:sp>
      <p:sp>
        <p:nvSpPr>
          <p:cNvPr id="13" name="Rectangle à coins arrondis 12"/>
          <p:cNvSpPr/>
          <p:nvPr/>
        </p:nvSpPr>
        <p:spPr>
          <a:xfrm>
            <a:off x="0" y="2509838"/>
            <a:ext cx="1428750" cy="9286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Pour qui ? </a:t>
            </a:r>
          </a:p>
        </p:txBody>
      </p:sp>
      <p:sp>
        <p:nvSpPr>
          <p:cNvPr id="14" name="Rectangle à coins arrondis 13"/>
          <p:cNvSpPr/>
          <p:nvPr/>
        </p:nvSpPr>
        <p:spPr>
          <a:xfrm>
            <a:off x="0" y="3509963"/>
            <a:ext cx="1428750" cy="12144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Quoi ? Comment ?</a:t>
            </a:r>
          </a:p>
        </p:txBody>
      </p:sp>
      <p:sp>
        <p:nvSpPr>
          <p:cNvPr id="15" name="Rectangle à coins arrondis 14"/>
          <p:cNvSpPr/>
          <p:nvPr/>
        </p:nvSpPr>
        <p:spPr>
          <a:xfrm>
            <a:off x="0" y="4795838"/>
            <a:ext cx="1428750" cy="285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Où ?</a:t>
            </a:r>
          </a:p>
        </p:txBody>
      </p:sp>
      <p:sp>
        <p:nvSpPr>
          <p:cNvPr id="16" name="Rectangle à coins arrondis 15"/>
          <p:cNvSpPr/>
          <p:nvPr/>
        </p:nvSpPr>
        <p:spPr>
          <a:xfrm>
            <a:off x="0" y="5153025"/>
            <a:ext cx="1428750" cy="1276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Pourquoi ?</a:t>
            </a:r>
          </a:p>
        </p:txBody>
      </p:sp>
      <p:sp>
        <p:nvSpPr>
          <p:cNvPr id="17" name="Rectangle à coins arrondis 16"/>
          <p:cNvSpPr/>
          <p:nvPr/>
        </p:nvSpPr>
        <p:spPr>
          <a:xfrm>
            <a:off x="1643063" y="1866900"/>
            <a:ext cx="2500312" cy="5715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fr-FR" dirty="0"/>
              <a:t>Bac général (3 ans)</a:t>
            </a:r>
          </a:p>
        </p:txBody>
      </p:sp>
      <p:sp>
        <p:nvSpPr>
          <p:cNvPr id="18" name="Rectangle à coins arrondis 17"/>
          <p:cNvSpPr/>
          <p:nvPr/>
        </p:nvSpPr>
        <p:spPr>
          <a:xfrm>
            <a:off x="4214813" y="1866900"/>
            <a:ext cx="2071687" cy="571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fr-FR" dirty="0"/>
              <a:t>Bac techno (3 ans)</a:t>
            </a:r>
          </a:p>
        </p:txBody>
      </p:sp>
      <p:sp>
        <p:nvSpPr>
          <p:cNvPr id="19" name="Rectangle à coins arrondis 18"/>
          <p:cNvSpPr/>
          <p:nvPr/>
        </p:nvSpPr>
        <p:spPr>
          <a:xfrm>
            <a:off x="6357938" y="1866900"/>
            <a:ext cx="1143000" cy="5715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fr-FR" dirty="0"/>
              <a:t>Bac pro </a:t>
            </a:r>
          </a:p>
          <a:p>
            <a:pPr algn="ctr" eaLnBrk="1" fontAlgn="auto" hangingPunct="1">
              <a:spcBef>
                <a:spcPts val="0"/>
              </a:spcBef>
              <a:spcAft>
                <a:spcPts val="0"/>
              </a:spcAft>
              <a:defRPr/>
            </a:pPr>
            <a:r>
              <a:rPr lang="fr-FR" dirty="0"/>
              <a:t>(3 ans)</a:t>
            </a:r>
          </a:p>
        </p:txBody>
      </p:sp>
      <p:sp>
        <p:nvSpPr>
          <p:cNvPr id="20" name="Rectangle à coins arrondis 19"/>
          <p:cNvSpPr/>
          <p:nvPr/>
        </p:nvSpPr>
        <p:spPr>
          <a:xfrm>
            <a:off x="7572375" y="1866900"/>
            <a:ext cx="1285875" cy="5715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fr-FR" dirty="0"/>
              <a:t>CAP </a:t>
            </a:r>
          </a:p>
          <a:p>
            <a:pPr algn="ctr" eaLnBrk="1" fontAlgn="auto" hangingPunct="1">
              <a:spcBef>
                <a:spcPts val="0"/>
              </a:spcBef>
              <a:spcAft>
                <a:spcPts val="0"/>
              </a:spcAft>
              <a:defRPr/>
            </a:pPr>
            <a:r>
              <a:rPr lang="fr-FR" dirty="0"/>
              <a:t>(2 ans)</a:t>
            </a:r>
          </a:p>
        </p:txBody>
      </p:sp>
      <p:sp>
        <p:nvSpPr>
          <p:cNvPr id="21" name="Rectangle à coins arrondis 20"/>
          <p:cNvSpPr/>
          <p:nvPr/>
        </p:nvSpPr>
        <p:spPr>
          <a:xfrm>
            <a:off x="1643063" y="2509838"/>
            <a:ext cx="2500312" cy="928687"/>
          </a:xfrm>
          <a:prstGeom prst="roundRect">
            <a:avLst/>
          </a:prstGeom>
          <a:ln w="28575"/>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fr-FR" sz="1400" dirty="0"/>
              <a:t>Réfléchir ; analyser ; synthétiser ; argumenter ; rédiger; </a:t>
            </a:r>
          </a:p>
          <a:p>
            <a:pPr eaLnBrk="1" fontAlgn="auto" hangingPunct="1">
              <a:spcBef>
                <a:spcPts val="0"/>
              </a:spcBef>
              <a:spcAft>
                <a:spcPts val="0"/>
              </a:spcAft>
              <a:defRPr/>
            </a:pPr>
            <a:r>
              <a:rPr lang="fr-FR" sz="1400" dirty="0"/>
              <a:t>Autonomie</a:t>
            </a:r>
            <a:r>
              <a:rPr lang="fr-FR" sz="1200" dirty="0"/>
              <a:t>; </a:t>
            </a:r>
            <a:r>
              <a:rPr lang="fr-FR" sz="1400" dirty="0"/>
              <a:t>Organisation</a:t>
            </a:r>
          </a:p>
        </p:txBody>
      </p:sp>
      <p:sp>
        <p:nvSpPr>
          <p:cNvPr id="22" name="Rectangle à coins arrondis 21"/>
          <p:cNvSpPr/>
          <p:nvPr/>
        </p:nvSpPr>
        <p:spPr>
          <a:xfrm>
            <a:off x="4214813" y="2509838"/>
            <a:ext cx="2071687" cy="928687"/>
          </a:xfrm>
          <a:prstGeom prst="roundRect">
            <a:avLst/>
          </a:prstGeom>
          <a:ln w="28575"/>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fr-FR" sz="1400" dirty="0"/>
              <a:t>Observer ; expérimenter</a:t>
            </a:r>
          </a:p>
        </p:txBody>
      </p:sp>
      <p:sp>
        <p:nvSpPr>
          <p:cNvPr id="23" name="Rectangle à coins arrondis 22"/>
          <p:cNvSpPr/>
          <p:nvPr/>
        </p:nvSpPr>
        <p:spPr>
          <a:xfrm>
            <a:off x="6357938" y="2509838"/>
            <a:ext cx="2500312" cy="928687"/>
          </a:xfrm>
          <a:prstGeom prst="roundRect">
            <a:avLst/>
          </a:prstGeom>
          <a:ln w="28575"/>
        </p:spPr>
        <p:style>
          <a:lnRef idx="2">
            <a:schemeClr val="accent5"/>
          </a:lnRef>
          <a:fillRef idx="1">
            <a:schemeClr val="lt1"/>
          </a:fillRef>
          <a:effectRef idx="0">
            <a:schemeClr val="accent5"/>
          </a:effectRef>
          <a:fontRef idx="minor">
            <a:schemeClr val="dk1"/>
          </a:fontRef>
        </p:style>
        <p:txBody>
          <a:bodyPr anchor="ctr"/>
          <a:lstStyle/>
          <a:p>
            <a:pPr eaLnBrk="1" fontAlgn="auto" hangingPunct="1">
              <a:spcBef>
                <a:spcPts val="0"/>
              </a:spcBef>
              <a:spcAft>
                <a:spcPts val="0"/>
              </a:spcAft>
              <a:defRPr/>
            </a:pPr>
            <a:r>
              <a:rPr lang="fr-FR" sz="1400" dirty="0"/>
              <a:t>Acquérir des gestes professionnels, des savoir-être et savoir-faire </a:t>
            </a:r>
            <a:r>
              <a:rPr lang="fr-FR" sz="1400" dirty="0" smtClean="0"/>
              <a:t>liés </a:t>
            </a:r>
            <a:r>
              <a:rPr lang="fr-FR" sz="1400" dirty="0"/>
              <a:t>à un métier précis</a:t>
            </a:r>
          </a:p>
        </p:txBody>
      </p:sp>
      <p:sp>
        <p:nvSpPr>
          <p:cNvPr id="24" name="Rectangle à coins arrondis 23"/>
          <p:cNvSpPr/>
          <p:nvPr/>
        </p:nvSpPr>
        <p:spPr>
          <a:xfrm>
            <a:off x="1643063" y="3509963"/>
            <a:ext cx="2500312" cy="1214437"/>
          </a:xfrm>
          <a:prstGeom prst="roundRect">
            <a:avLst/>
          </a:prstGeom>
          <a:ln w="28575"/>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fr-FR" sz="1400" dirty="0"/>
              <a:t>Enseignement théorique et abstrait</a:t>
            </a:r>
          </a:p>
          <a:p>
            <a:pPr eaLnBrk="1" fontAlgn="auto" hangingPunct="1">
              <a:spcBef>
                <a:spcPts val="0"/>
              </a:spcBef>
              <a:spcAft>
                <a:spcPts val="0"/>
              </a:spcAft>
              <a:defRPr/>
            </a:pPr>
            <a:r>
              <a:rPr lang="fr-FR" sz="1400" dirty="0"/>
              <a:t>Commencer par la théorie pour aller vers un problème plus concret</a:t>
            </a:r>
          </a:p>
        </p:txBody>
      </p:sp>
      <p:sp>
        <p:nvSpPr>
          <p:cNvPr id="25" name="Rectangle à coins arrondis 24"/>
          <p:cNvSpPr/>
          <p:nvPr/>
        </p:nvSpPr>
        <p:spPr>
          <a:xfrm>
            <a:off x="4214813" y="3509963"/>
            <a:ext cx="2071687" cy="1214437"/>
          </a:xfrm>
          <a:prstGeom prst="roundRect">
            <a:avLst/>
          </a:prstGeom>
          <a:ln w="28575"/>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fr-FR" sz="1400" dirty="0"/>
              <a:t>Enseignement appliqué (TP)</a:t>
            </a:r>
          </a:p>
          <a:p>
            <a:pPr eaLnBrk="1" fontAlgn="auto" hangingPunct="1">
              <a:spcBef>
                <a:spcPts val="0"/>
              </a:spcBef>
              <a:spcAft>
                <a:spcPts val="0"/>
              </a:spcAft>
              <a:defRPr/>
            </a:pPr>
            <a:r>
              <a:rPr lang="fr-FR" sz="1400" dirty="0"/>
              <a:t>Commencer par un problème concret pour aller à la théorie</a:t>
            </a:r>
          </a:p>
        </p:txBody>
      </p:sp>
      <p:sp>
        <p:nvSpPr>
          <p:cNvPr id="26" name="Rectangle à coins arrondis 25"/>
          <p:cNvSpPr/>
          <p:nvPr/>
        </p:nvSpPr>
        <p:spPr>
          <a:xfrm>
            <a:off x="6357938" y="3509963"/>
            <a:ext cx="2500312" cy="1214437"/>
          </a:xfrm>
          <a:prstGeom prst="roundRect">
            <a:avLst/>
          </a:prstGeom>
          <a:ln w="28575"/>
        </p:spPr>
        <p:style>
          <a:lnRef idx="2">
            <a:schemeClr val="accent5"/>
          </a:lnRef>
          <a:fillRef idx="1">
            <a:schemeClr val="lt1"/>
          </a:fillRef>
          <a:effectRef idx="0">
            <a:schemeClr val="accent5"/>
          </a:effectRef>
          <a:fontRef idx="minor">
            <a:schemeClr val="dk1"/>
          </a:fontRef>
        </p:style>
        <p:txBody>
          <a:bodyPr anchor="ctr"/>
          <a:lstStyle/>
          <a:p>
            <a:pPr eaLnBrk="1" fontAlgn="auto" hangingPunct="1">
              <a:spcBef>
                <a:spcPts val="0"/>
              </a:spcBef>
              <a:spcAft>
                <a:spcPts val="0"/>
              </a:spcAft>
              <a:defRPr/>
            </a:pPr>
            <a:r>
              <a:rPr lang="fr-FR" sz="1400" dirty="0"/>
              <a:t>Enseignements pro ; enseignements généraux et technologiques plus concrets, en relation avec le métier préparé</a:t>
            </a:r>
          </a:p>
          <a:p>
            <a:pPr eaLnBrk="1" fontAlgn="auto" hangingPunct="1">
              <a:spcBef>
                <a:spcPts val="0"/>
              </a:spcBef>
              <a:spcAft>
                <a:spcPts val="0"/>
              </a:spcAft>
              <a:defRPr/>
            </a:pPr>
            <a:r>
              <a:rPr lang="fr-FR" sz="1400" dirty="0"/>
              <a:t>Stages en entreprise</a:t>
            </a:r>
          </a:p>
        </p:txBody>
      </p:sp>
      <p:sp>
        <p:nvSpPr>
          <p:cNvPr id="27" name="Rectangle à coins arrondis 26"/>
          <p:cNvSpPr/>
          <p:nvPr/>
        </p:nvSpPr>
        <p:spPr>
          <a:xfrm>
            <a:off x="1643063" y="4795838"/>
            <a:ext cx="4643437" cy="285750"/>
          </a:xfrm>
          <a:prstGeom prst="roundRect">
            <a:avLst/>
          </a:prstGeom>
          <a:ln w="28575"/>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fr-FR" sz="1400" dirty="0"/>
              <a:t>Lycée GT</a:t>
            </a:r>
          </a:p>
        </p:txBody>
      </p:sp>
      <p:sp>
        <p:nvSpPr>
          <p:cNvPr id="28" name="Rectangle à coins arrondis 27"/>
          <p:cNvSpPr/>
          <p:nvPr/>
        </p:nvSpPr>
        <p:spPr>
          <a:xfrm>
            <a:off x="6357938" y="4795838"/>
            <a:ext cx="2500312" cy="285750"/>
          </a:xfrm>
          <a:prstGeom prst="roundRect">
            <a:avLst/>
          </a:prstGeom>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fr-FR" sz="1400" dirty="0"/>
              <a:t>Lycée pro ou apprentissage</a:t>
            </a:r>
          </a:p>
        </p:txBody>
      </p:sp>
      <p:sp>
        <p:nvSpPr>
          <p:cNvPr id="29" name="Rectangle à coins arrondis 28"/>
          <p:cNvSpPr/>
          <p:nvPr/>
        </p:nvSpPr>
        <p:spPr>
          <a:xfrm>
            <a:off x="1643063" y="6143625"/>
            <a:ext cx="7215187"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b="1" dirty="0"/>
              <a:t>PROJET DE L’ELEVE</a:t>
            </a:r>
          </a:p>
        </p:txBody>
      </p:sp>
      <p:sp>
        <p:nvSpPr>
          <p:cNvPr id="30" name="Rectangle à coins arrondis 29"/>
          <p:cNvSpPr/>
          <p:nvPr/>
        </p:nvSpPr>
        <p:spPr>
          <a:xfrm>
            <a:off x="1643063" y="5153025"/>
            <a:ext cx="2500312" cy="919163"/>
          </a:xfrm>
          <a:prstGeom prst="roundRect">
            <a:avLst/>
          </a:prstGeom>
          <a:ln w="28575"/>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fr-FR" sz="1400" dirty="0"/>
              <a:t>Pour approfondir ses connaissances générales</a:t>
            </a:r>
          </a:p>
          <a:p>
            <a:pPr eaLnBrk="1" fontAlgn="auto" hangingPunct="1">
              <a:spcBef>
                <a:spcPts val="0"/>
              </a:spcBef>
              <a:spcAft>
                <a:spcPts val="0"/>
              </a:spcAft>
              <a:defRPr/>
            </a:pPr>
            <a:r>
              <a:rPr lang="fr-FR" sz="1400" dirty="0"/>
              <a:t>Etudes longues (+5)</a:t>
            </a:r>
          </a:p>
        </p:txBody>
      </p:sp>
      <p:sp>
        <p:nvSpPr>
          <p:cNvPr id="31" name="Rectangle à coins arrondis 30"/>
          <p:cNvSpPr/>
          <p:nvPr/>
        </p:nvSpPr>
        <p:spPr>
          <a:xfrm>
            <a:off x="4214813" y="5153025"/>
            <a:ext cx="2071687" cy="919163"/>
          </a:xfrm>
          <a:prstGeom prst="roundRect">
            <a:avLst/>
          </a:prstGeom>
          <a:ln w="28575"/>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fr-FR" sz="1400" dirty="0"/>
              <a:t>Pour découvrir un secteur professionnel</a:t>
            </a:r>
          </a:p>
          <a:p>
            <a:pPr eaLnBrk="1" fontAlgn="auto" hangingPunct="1">
              <a:spcBef>
                <a:spcPts val="0"/>
              </a:spcBef>
              <a:spcAft>
                <a:spcPts val="0"/>
              </a:spcAft>
              <a:defRPr/>
            </a:pPr>
            <a:r>
              <a:rPr lang="fr-FR" sz="1400" dirty="0"/>
              <a:t>Etudes courtes (+2/3)</a:t>
            </a:r>
          </a:p>
        </p:txBody>
      </p:sp>
      <p:sp>
        <p:nvSpPr>
          <p:cNvPr id="32" name="Rectangle à coins arrondis 31"/>
          <p:cNvSpPr/>
          <p:nvPr/>
        </p:nvSpPr>
        <p:spPr>
          <a:xfrm>
            <a:off x="6357938" y="5153025"/>
            <a:ext cx="2500312" cy="919163"/>
          </a:xfrm>
          <a:prstGeom prst="roundRect">
            <a:avLst/>
          </a:prstGeom>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fr-FR" sz="1400" dirty="0"/>
              <a:t>Pour être </a:t>
            </a:r>
            <a:r>
              <a:rPr lang="fr-FR" sz="1400" dirty="0" smtClean="0"/>
              <a:t>préparé </a:t>
            </a:r>
            <a:r>
              <a:rPr lang="fr-FR" sz="1400" dirty="0"/>
              <a:t>à un ou plusieurs métiers</a:t>
            </a:r>
          </a:p>
          <a:p>
            <a:pPr algn="ctr" eaLnBrk="1" fontAlgn="auto" hangingPunct="1">
              <a:spcBef>
                <a:spcPts val="0"/>
              </a:spcBef>
              <a:spcAft>
                <a:spcPts val="0"/>
              </a:spcAft>
              <a:defRPr/>
            </a:pPr>
            <a:r>
              <a:rPr lang="fr-FR" sz="1400" dirty="0"/>
              <a:t>Insertion pro ou poursuite d’étude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P spid="26" grpId="0" animBg="1"/>
      <p:bldP spid="28"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ctrTitle"/>
          </p:nvPr>
        </p:nvSpPr>
        <p:spPr>
          <a:xfrm>
            <a:off x="457200" y="1214438"/>
            <a:ext cx="8458200" cy="2657475"/>
          </a:xfrm>
        </p:spPr>
        <p:txBody>
          <a:bodyPr/>
          <a:lstStyle/>
          <a:p>
            <a:pPr algn="ctr" eaLnBrk="1" hangingPunct="1"/>
            <a:r>
              <a:rPr lang="fr-FR" altLang="fr-FR" b="1" dirty="0" smtClean="0"/>
              <a:t>Entrer en 2</a:t>
            </a:r>
            <a:r>
              <a:rPr lang="fr-FR" altLang="fr-FR" b="1" baseline="30000" dirty="0" smtClean="0"/>
              <a:t>nde</a:t>
            </a:r>
            <a:r>
              <a:rPr lang="fr-FR" altLang="fr-FR" b="1" dirty="0" smtClean="0"/>
              <a:t> Générale et Technologique</a:t>
            </a:r>
          </a:p>
        </p:txBody>
      </p:sp>
      <p:sp>
        <p:nvSpPr>
          <p:cNvPr id="26627" name="Rectangle 2"/>
          <p:cNvSpPr>
            <a:spLocks noChangeArrowheads="1"/>
          </p:cNvSpPr>
          <p:nvPr/>
        </p:nvSpPr>
        <p:spPr bwMode="auto">
          <a:xfrm>
            <a:off x="269875" y="5259388"/>
            <a:ext cx="8572500" cy="1015663"/>
          </a:xfrm>
          <a:prstGeom prst="rect">
            <a:avLst/>
          </a:prstGeom>
          <a:noFill/>
          <a:ln w="9525">
            <a:noFill/>
            <a:miter lim="800000"/>
            <a:headEnd/>
            <a:tailEnd/>
          </a:ln>
        </p:spPr>
        <p:txBody>
          <a:bodyPr>
            <a:spAutoFit/>
          </a:bodyPr>
          <a:lstStyle/>
          <a:p>
            <a:pPr algn="ctr" defTabSz="912813" eaLnBrk="1" hangingPunct="1"/>
            <a:r>
              <a:rPr lang="fr-FR" altLang="fr-FR" sz="2000" b="1" dirty="0">
                <a:solidFill>
                  <a:srgbClr val="C00000"/>
                </a:solidFill>
                <a:hlinkClick r:id="rId3"/>
              </a:rPr>
              <a:t>http://eduscol.education.fr/cid126665/vers-bac-2021.html</a:t>
            </a:r>
            <a:endParaRPr lang="fr-FR" altLang="fr-FR" sz="2000" b="1" dirty="0">
              <a:solidFill>
                <a:srgbClr val="C00000"/>
              </a:solidFill>
            </a:endParaRPr>
          </a:p>
          <a:p>
            <a:pPr algn="ctr" defTabSz="912813" eaLnBrk="1" hangingPunct="1"/>
            <a:endParaRPr lang="fr-FR" altLang="fr-FR" sz="2000" b="1" dirty="0">
              <a:solidFill>
                <a:srgbClr val="C00000"/>
              </a:solidFill>
            </a:endParaRPr>
          </a:p>
          <a:p>
            <a:pPr algn="ctr" defTabSz="912813" eaLnBrk="1" hangingPunct="1"/>
            <a:r>
              <a:rPr lang="fr-FR" altLang="fr-FR" sz="2000" b="1" dirty="0" smtClean="0">
                <a:solidFill>
                  <a:schemeClr val="tx2"/>
                </a:solidFill>
                <a:hlinkClick r:id="rId4"/>
              </a:rPr>
              <a:t>/</a:t>
            </a:r>
            <a:r>
              <a:rPr lang="fr-FR" altLang="fr-FR" sz="2000" b="1" dirty="0" smtClean="0">
                <a:solidFill>
                  <a:schemeClr val="tx2"/>
                </a:solidFill>
              </a:rPr>
              <a:t> </a:t>
            </a:r>
            <a:endParaRPr lang="fr-FR" altLang="fr-FR" sz="2000" b="1" dirty="0">
              <a:solidFill>
                <a:schemeClr val="tx2"/>
              </a:solidFill>
            </a:endParaRPr>
          </a:p>
        </p:txBody>
      </p:sp>
      <p:sp>
        <p:nvSpPr>
          <p:cNvPr id="26628" name="Rectangle 2"/>
          <p:cNvSpPr>
            <a:spLocks noChangeArrowheads="1"/>
          </p:cNvSpPr>
          <p:nvPr/>
        </p:nvSpPr>
        <p:spPr bwMode="auto">
          <a:xfrm>
            <a:off x="280988" y="4797425"/>
            <a:ext cx="8572500" cy="461963"/>
          </a:xfrm>
          <a:prstGeom prst="rect">
            <a:avLst/>
          </a:prstGeom>
          <a:noFill/>
          <a:ln w="9525">
            <a:noFill/>
            <a:miter lim="800000"/>
            <a:headEnd/>
            <a:tailEnd/>
          </a:ln>
        </p:spPr>
        <p:txBody>
          <a:bodyPr>
            <a:spAutoFit/>
          </a:bodyPr>
          <a:lstStyle/>
          <a:p>
            <a:pPr algn="ctr" defTabSz="912813" eaLnBrk="1" hangingPunct="1"/>
            <a:r>
              <a:rPr lang="fr-FR" altLang="fr-FR" sz="2400" b="1">
                <a:solidFill>
                  <a:srgbClr val="C00000"/>
                </a:solidFill>
              </a:rPr>
              <a:t>Réforme du lycée GT : vers le bac 2021</a:t>
            </a:r>
            <a:endParaRPr lang="fr-FR" altLang="fr-FR" sz="3600" b="1">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813" y="500063"/>
            <a:ext cx="7715250" cy="4286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fr-FR" sz="2400" b="1" dirty="0">
                <a:solidFill>
                  <a:schemeClr val="tx2"/>
                </a:solidFill>
              </a:rPr>
              <a:t>Quelques éléments </a:t>
            </a:r>
            <a:r>
              <a:rPr lang="fr-FR" sz="2400" b="1" dirty="0" smtClean="0">
                <a:solidFill>
                  <a:schemeClr val="tx2"/>
                </a:solidFill>
              </a:rPr>
              <a:t>sur la Réforme du Lycée</a:t>
            </a:r>
            <a:endParaRPr lang="fr-FR" sz="2400" b="1" dirty="0">
              <a:solidFill>
                <a:schemeClr val="tx2"/>
              </a:solidFill>
            </a:endParaRPr>
          </a:p>
        </p:txBody>
      </p:sp>
      <p:sp>
        <p:nvSpPr>
          <p:cNvPr id="3" name="Rectangle 2"/>
          <p:cNvSpPr/>
          <p:nvPr/>
        </p:nvSpPr>
        <p:spPr>
          <a:xfrm>
            <a:off x="285750" y="1285875"/>
            <a:ext cx="8572500" cy="550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2000" b="1" dirty="0">
                <a:solidFill>
                  <a:schemeClr val="tx1"/>
                </a:solidFill>
              </a:rPr>
              <a:t>Un nouveau lycée général  et technologique pour :</a:t>
            </a:r>
          </a:p>
          <a:p>
            <a:pPr algn="ctr" eaLnBrk="1" hangingPunct="1">
              <a:defRPr/>
            </a:pPr>
            <a:r>
              <a:rPr lang="fr-FR" dirty="0">
                <a:solidFill>
                  <a:schemeClr val="tx1"/>
                </a:solidFill>
              </a:rPr>
              <a:t> </a:t>
            </a:r>
          </a:p>
          <a:p>
            <a:pPr algn="just" eaLnBrk="1" hangingPunct="1">
              <a:buFont typeface="Wingdings" pitchFamily="2" charset="2"/>
              <a:buChar char="Ø"/>
              <a:defRPr/>
            </a:pPr>
            <a:r>
              <a:rPr lang="fr-FR" u="sng" dirty="0">
                <a:solidFill>
                  <a:schemeClr val="tx1"/>
                </a:solidFill>
              </a:rPr>
              <a:t> Mieux accompagner les élèves dans la conception de leur projet d’orientation:</a:t>
            </a:r>
          </a:p>
          <a:p>
            <a:pPr algn="ctr" eaLnBrk="1" hangingPunct="1">
              <a:defRPr/>
            </a:pPr>
            <a:endParaRPr lang="fr-FR" dirty="0">
              <a:solidFill>
                <a:schemeClr val="tx1"/>
              </a:solidFill>
            </a:endParaRPr>
          </a:p>
          <a:p>
            <a:pPr lvl="1" eaLnBrk="1" hangingPunct="1">
              <a:buFont typeface="Arial" pitchFamily="34" charset="0"/>
              <a:buChar char="•"/>
              <a:defRPr/>
            </a:pPr>
            <a:r>
              <a:rPr lang="fr-FR" altLang="fr-FR" dirty="0">
                <a:solidFill>
                  <a:schemeClr val="tx1"/>
                </a:solidFill>
              </a:rPr>
              <a:t> Un </a:t>
            </a:r>
            <a:r>
              <a:rPr lang="fr-FR" altLang="fr-FR" b="1" dirty="0">
                <a:solidFill>
                  <a:schemeClr val="tx1"/>
                </a:solidFill>
              </a:rPr>
              <a:t>temps dédié à l’orientation </a:t>
            </a:r>
            <a:r>
              <a:rPr lang="fr-FR" altLang="fr-FR" dirty="0">
                <a:solidFill>
                  <a:schemeClr val="tx1"/>
                </a:solidFill>
              </a:rPr>
              <a:t>en 2</a:t>
            </a:r>
            <a:r>
              <a:rPr lang="fr-FR" altLang="fr-FR" baseline="30000" dirty="0">
                <a:solidFill>
                  <a:schemeClr val="tx1"/>
                </a:solidFill>
              </a:rPr>
              <a:t>de</a:t>
            </a:r>
            <a:r>
              <a:rPr lang="fr-FR" altLang="fr-FR" dirty="0">
                <a:solidFill>
                  <a:schemeClr val="tx1"/>
                </a:solidFill>
              </a:rPr>
              <a:t>, en 1</a:t>
            </a:r>
            <a:r>
              <a:rPr lang="fr-FR" altLang="fr-FR" baseline="30000" dirty="0">
                <a:solidFill>
                  <a:schemeClr val="tx1"/>
                </a:solidFill>
              </a:rPr>
              <a:t>re</a:t>
            </a:r>
            <a:r>
              <a:rPr lang="fr-FR" altLang="fr-FR" dirty="0">
                <a:solidFill>
                  <a:schemeClr val="tx1"/>
                </a:solidFill>
              </a:rPr>
              <a:t> et en terminale</a:t>
            </a:r>
          </a:p>
          <a:p>
            <a:pPr lvl="1" eaLnBrk="1" hangingPunct="1">
              <a:buFont typeface="Arial" pitchFamily="34" charset="0"/>
              <a:buChar char="•"/>
              <a:defRPr/>
            </a:pPr>
            <a:r>
              <a:rPr lang="fr-FR" altLang="fr-FR" b="1" dirty="0">
                <a:solidFill>
                  <a:schemeClr val="tx1"/>
                </a:solidFill>
              </a:rPr>
              <a:t> Deux professeurs principaux en terminale</a:t>
            </a:r>
          </a:p>
          <a:p>
            <a:pPr lvl="1" algn="just" eaLnBrk="1" hangingPunct="1">
              <a:buFont typeface="Arial" pitchFamily="34" charset="0"/>
              <a:buChar char="•"/>
              <a:defRPr/>
            </a:pPr>
            <a:r>
              <a:rPr lang="fr-FR" altLang="fr-FR" dirty="0">
                <a:solidFill>
                  <a:schemeClr val="tx1"/>
                </a:solidFill>
              </a:rPr>
              <a:t> La </a:t>
            </a:r>
            <a:r>
              <a:rPr lang="fr-FR" altLang="fr-FR" b="1" dirty="0">
                <a:solidFill>
                  <a:schemeClr val="tx1"/>
                </a:solidFill>
              </a:rPr>
              <a:t>suppression des filières </a:t>
            </a:r>
            <a:r>
              <a:rPr lang="fr-FR" altLang="fr-FR" dirty="0">
                <a:solidFill>
                  <a:schemeClr val="tx1"/>
                </a:solidFill>
              </a:rPr>
              <a:t>dans la voie générale avec des enseignements communs, des enseignements de spécialité et la possibilité de choisir des enseignements optionnels</a:t>
            </a:r>
          </a:p>
          <a:p>
            <a:pPr lvl="1" eaLnBrk="1" hangingPunct="1">
              <a:buFont typeface="Arial" pitchFamily="34" charset="0"/>
              <a:buChar char="•"/>
              <a:defRPr/>
            </a:pPr>
            <a:endParaRPr lang="fr-FR" altLang="fr-FR" dirty="0">
              <a:solidFill>
                <a:schemeClr val="tx1"/>
              </a:solidFill>
            </a:endParaRPr>
          </a:p>
          <a:p>
            <a:pPr algn="just" eaLnBrk="1" hangingPunct="1">
              <a:buFont typeface="Wingdings" pitchFamily="2" charset="2"/>
              <a:buChar char="Ø"/>
              <a:defRPr/>
            </a:pPr>
            <a:r>
              <a:rPr lang="fr-FR" altLang="fr-FR" u="sng" dirty="0">
                <a:solidFill>
                  <a:schemeClr val="tx1"/>
                </a:solidFill>
              </a:rPr>
              <a:t> Permettre la réussite des élèves dans l’enseignement supérieur</a:t>
            </a:r>
          </a:p>
          <a:p>
            <a:pPr lvl="1" algn="just" eaLnBrk="1" hangingPunct="1">
              <a:buFont typeface="Arial" pitchFamily="34" charset="0"/>
              <a:buChar char="•"/>
              <a:defRPr/>
            </a:pPr>
            <a:r>
              <a:rPr lang="fr-FR" altLang="fr-FR" dirty="0">
                <a:solidFill>
                  <a:schemeClr val="tx1"/>
                </a:solidFill>
              </a:rPr>
              <a:t> </a:t>
            </a:r>
            <a:r>
              <a:rPr lang="fr-FR" altLang="fr-FR" b="1" dirty="0">
                <a:solidFill>
                  <a:schemeClr val="tx1"/>
                </a:solidFill>
              </a:rPr>
              <a:t>Des enseignements communs à tous</a:t>
            </a:r>
            <a:r>
              <a:rPr lang="fr-FR" altLang="fr-FR" dirty="0">
                <a:solidFill>
                  <a:schemeClr val="tx1"/>
                </a:solidFill>
              </a:rPr>
              <a:t>, qui garantissent l’acquisition des savoirs fondamentaux et favorisent la réussite de chacun.</a:t>
            </a:r>
          </a:p>
          <a:p>
            <a:pPr lvl="1" algn="just" eaLnBrk="1" hangingPunct="1">
              <a:buFont typeface="Arial" pitchFamily="34" charset="0"/>
              <a:buChar char="•"/>
              <a:defRPr/>
            </a:pPr>
            <a:r>
              <a:rPr lang="fr-FR" altLang="fr-FR" dirty="0">
                <a:solidFill>
                  <a:schemeClr val="tx1"/>
                </a:solidFill>
              </a:rPr>
              <a:t> </a:t>
            </a:r>
            <a:r>
              <a:rPr lang="fr-FR" altLang="fr-FR" b="1" dirty="0">
                <a:solidFill>
                  <a:schemeClr val="tx1"/>
                </a:solidFill>
              </a:rPr>
              <a:t>Des enseignements de spécialité </a:t>
            </a:r>
            <a:r>
              <a:rPr lang="fr-FR" altLang="fr-FR" dirty="0">
                <a:solidFill>
                  <a:schemeClr val="tx1"/>
                </a:solidFill>
              </a:rPr>
              <a:t>pour approfondir ses connaissances et affiner son projet dans son domaine de prédilection. </a:t>
            </a:r>
          </a:p>
          <a:p>
            <a:pPr lvl="1" algn="just" eaLnBrk="1" hangingPunct="1">
              <a:buFont typeface="Arial" pitchFamily="34" charset="0"/>
              <a:buChar char="•"/>
              <a:defRPr/>
            </a:pPr>
            <a:endParaRPr lang="fr-FR" altLang="fr-FR" dirty="0">
              <a:solidFill>
                <a:schemeClr val="tx1"/>
              </a:solidFill>
            </a:endParaRPr>
          </a:p>
          <a:p>
            <a:pPr lvl="1" algn="ctr" eaLnBrk="1" hangingPunct="1">
              <a:defRPr/>
            </a:pPr>
            <a:r>
              <a:rPr lang="fr-FR" altLang="fr-FR" sz="2000" b="1" dirty="0">
                <a:solidFill>
                  <a:schemeClr val="tx1"/>
                </a:solidFill>
              </a:rPr>
              <a:t>Un nouveau bac pour :</a:t>
            </a:r>
          </a:p>
          <a:p>
            <a:pPr lvl="1" algn="ctr" eaLnBrk="1" hangingPunct="1">
              <a:defRPr/>
            </a:pPr>
            <a:endParaRPr lang="fr-FR" altLang="fr-FR" sz="2000" b="1" dirty="0">
              <a:solidFill>
                <a:schemeClr val="tx1"/>
              </a:solidFill>
            </a:endParaRPr>
          </a:p>
          <a:p>
            <a:pPr algn="just" eaLnBrk="1" hangingPunct="1">
              <a:buFont typeface="Wingdings" pitchFamily="2" charset="2"/>
              <a:buChar char="Ø"/>
              <a:defRPr/>
            </a:pPr>
            <a:r>
              <a:rPr lang="fr-FR" altLang="fr-FR" dirty="0">
                <a:solidFill>
                  <a:schemeClr val="tx1"/>
                </a:solidFill>
              </a:rPr>
              <a:t> </a:t>
            </a:r>
            <a:r>
              <a:rPr lang="fr-FR" altLang="fr-FR" b="1" dirty="0">
                <a:solidFill>
                  <a:schemeClr val="tx1"/>
                </a:solidFill>
              </a:rPr>
              <a:t>Simplifier l’organisation </a:t>
            </a:r>
            <a:r>
              <a:rPr lang="fr-FR" altLang="fr-FR" dirty="0">
                <a:solidFill>
                  <a:schemeClr val="tx1"/>
                </a:solidFill>
              </a:rPr>
              <a:t>et réduire le nombre d’épreuves finales</a:t>
            </a:r>
          </a:p>
          <a:p>
            <a:pPr algn="just" eaLnBrk="1" hangingPunct="1">
              <a:buFont typeface="Wingdings" pitchFamily="2" charset="2"/>
              <a:buChar char="Ø"/>
              <a:defRPr/>
            </a:pPr>
            <a:r>
              <a:rPr lang="fr-FR" altLang="fr-FR" dirty="0">
                <a:solidFill>
                  <a:schemeClr val="tx1"/>
                </a:solidFill>
              </a:rPr>
              <a:t> </a:t>
            </a:r>
            <a:r>
              <a:rPr lang="fr-FR" altLang="fr-FR" b="1" dirty="0">
                <a:solidFill>
                  <a:schemeClr val="tx1"/>
                </a:solidFill>
              </a:rPr>
              <a:t>Valoriser le travail </a:t>
            </a:r>
            <a:r>
              <a:rPr lang="fr-FR" altLang="fr-FR" dirty="0">
                <a:solidFill>
                  <a:schemeClr val="tx1"/>
                </a:solidFill>
              </a:rPr>
              <a:t>et la progression des lycéens (contrôle continu) </a:t>
            </a:r>
          </a:p>
          <a:p>
            <a:pPr lvl="1" algn="just" eaLnBrk="1" hangingPunct="1">
              <a:defRPr/>
            </a:pPr>
            <a:endParaRPr lang="fr-FR" altLang="fr-F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anim calcmode="lin" valueType="num">
                                      <p:cBhvr additive="base">
                                        <p:cTn id="3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 calcmode="lin" valueType="num">
                                      <p:cBhvr additive="base">
                                        <p:cTn id="4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476250" y="647700"/>
            <a:ext cx="81915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714375"/>
            <a:ext cx="8429625" cy="5715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2400" b="1" dirty="0">
                <a:solidFill>
                  <a:schemeClr val="tx2"/>
                </a:solidFill>
              </a:rPr>
              <a:t>Une nouvelle classe de seconde GT </a:t>
            </a:r>
          </a:p>
        </p:txBody>
      </p:sp>
      <p:sp>
        <p:nvSpPr>
          <p:cNvPr id="7" name="Rectangle 6"/>
          <p:cNvSpPr/>
          <p:nvPr/>
        </p:nvSpPr>
        <p:spPr>
          <a:xfrm>
            <a:off x="428625" y="1500188"/>
            <a:ext cx="8286750" cy="4786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fr-FR" sz="2000" dirty="0">
                <a:solidFill>
                  <a:schemeClr val="tx1"/>
                </a:solidFill>
              </a:rPr>
              <a:t>La classe de 2</a:t>
            </a:r>
            <a:r>
              <a:rPr lang="fr-FR" sz="2000" baseline="30000" dirty="0">
                <a:solidFill>
                  <a:schemeClr val="tx1"/>
                </a:solidFill>
              </a:rPr>
              <a:t>nde</a:t>
            </a:r>
            <a:r>
              <a:rPr lang="fr-FR" sz="2000" dirty="0">
                <a:solidFill>
                  <a:schemeClr val="tx1"/>
                </a:solidFill>
              </a:rPr>
              <a:t> GT reste une </a:t>
            </a:r>
            <a:r>
              <a:rPr lang="fr-FR" sz="2000" b="1" dirty="0">
                <a:solidFill>
                  <a:schemeClr val="tx1"/>
                </a:solidFill>
              </a:rPr>
              <a:t>classe de détermination </a:t>
            </a:r>
            <a:r>
              <a:rPr lang="fr-FR" sz="2000" dirty="0">
                <a:solidFill>
                  <a:schemeClr val="tx1"/>
                </a:solidFill>
              </a:rPr>
              <a:t>entre la voie générale et la voie technologique.</a:t>
            </a:r>
          </a:p>
          <a:p>
            <a:pPr algn="just" eaLnBrk="1" hangingPunct="1">
              <a:defRPr/>
            </a:pPr>
            <a:endParaRPr lang="fr-FR" sz="2000" dirty="0">
              <a:solidFill>
                <a:schemeClr val="tx1"/>
              </a:solidFill>
            </a:endParaRPr>
          </a:p>
          <a:p>
            <a:pPr algn="just" eaLnBrk="1" hangingPunct="1">
              <a:defRPr/>
            </a:pPr>
            <a:r>
              <a:rPr lang="fr-FR" sz="2000" dirty="0">
                <a:solidFill>
                  <a:schemeClr val="tx1"/>
                </a:solidFill>
              </a:rPr>
              <a:t>Des </a:t>
            </a:r>
            <a:r>
              <a:rPr lang="fr-FR" sz="2000" b="1" dirty="0">
                <a:solidFill>
                  <a:schemeClr val="tx1"/>
                </a:solidFill>
              </a:rPr>
              <a:t>modifications seront mises en place à la rentrée 2019 : </a:t>
            </a:r>
          </a:p>
          <a:p>
            <a:pPr algn="just" eaLnBrk="1" hangingPunct="1">
              <a:defRPr/>
            </a:pPr>
            <a:endParaRPr lang="fr-FR" sz="2000" b="1" dirty="0">
              <a:solidFill>
                <a:schemeClr val="tx1"/>
              </a:solidFill>
            </a:endParaRPr>
          </a:p>
          <a:p>
            <a:pPr algn="just" eaLnBrk="1" hangingPunct="1">
              <a:buFontTx/>
              <a:buChar char="-"/>
              <a:defRPr/>
            </a:pPr>
            <a:r>
              <a:rPr lang="fr-FR" sz="2000" b="1" dirty="0">
                <a:solidFill>
                  <a:srgbClr val="FF0000"/>
                </a:solidFill>
              </a:rPr>
              <a:t>Un test numérique de positionnement</a:t>
            </a:r>
            <a:r>
              <a:rPr lang="fr-FR" sz="2000" b="1" dirty="0">
                <a:solidFill>
                  <a:schemeClr val="tx1"/>
                </a:solidFill>
              </a:rPr>
              <a:t> </a:t>
            </a:r>
            <a:r>
              <a:rPr lang="fr-FR" sz="2000" dirty="0">
                <a:solidFill>
                  <a:schemeClr val="tx1"/>
                </a:solidFill>
              </a:rPr>
              <a:t>(français et mathématiques) : depuis la rentrée 2018</a:t>
            </a:r>
          </a:p>
          <a:p>
            <a:pPr algn="just" eaLnBrk="1" hangingPunct="1">
              <a:buFontTx/>
              <a:buChar char="-"/>
              <a:defRPr/>
            </a:pPr>
            <a:r>
              <a:rPr lang="fr-FR" sz="2000" b="1" dirty="0">
                <a:solidFill>
                  <a:srgbClr val="FF0000"/>
                </a:solidFill>
              </a:rPr>
              <a:t>Un accompagnement personnalisé </a:t>
            </a:r>
            <a:r>
              <a:rPr lang="fr-FR" sz="2000" dirty="0">
                <a:solidFill>
                  <a:schemeClr val="tx1"/>
                </a:solidFill>
              </a:rPr>
              <a:t>recentré sur les maths et le français suite aux tests de positionnement</a:t>
            </a:r>
          </a:p>
          <a:p>
            <a:pPr algn="just" eaLnBrk="1" hangingPunct="1">
              <a:buFontTx/>
              <a:buChar char="-"/>
              <a:defRPr/>
            </a:pPr>
            <a:r>
              <a:rPr lang="fr-FR" sz="2000" b="1" dirty="0">
                <a:solidFill>
                  <a:schemeClr val="tx1"/>
                </a:solidFill>
              </a:rPr>
              <a:t> </a:t>
            </a:r>
            <a:r>
              <a:rPr lang="fr-FR" sz="2000" b="1" dirty="0">
                <a:solidFill>
                  <a:srgbClr val="FF0000"/>
                </a:solidFill>
              </a:rPr>
              <a:t>Une aide à l’orientation(54h)</a:t>
            </a:r>
            <a:r>
              <a:rPr lang="fr-FR" sz="2000" b="1" dirty="0">
                <a:solidFill>
                  <a:schemeClr val="tx1"/>
                </a:solidFill>
              </a:rPr>
              <a:t> </a:t>
            </a:r>
            <a:r>
              <a:rPr lang="fr-FR" sz="2000" dirty="0">
                <a:solidFill>
                  <a:schemeClr val="tx1"/>
                </a:solidFill>
              </a:rPr>
              <a:t>pour accompagner vers la classe de 1</a:t>
            </a:r>
            <a:r>
              <a:rPr lang="fr-FR" sz="2000" baseline="30000" dirty="0">
                <a:solidFill>
                  <a:schemeClr val="tx1"/>
                </a:solidFill>
              </a:rPr>
              <a:t>ère</a:t>
            </a:r>
            <a:endParaRPr lang="fr-FR" sz="2000" dirty="0">
              <a:solidFill>
                <a:schemeClr val="tx1"/>
              </a:solidFill>
            </a:endParaRPr>
          </a:p>
          <a:p>
            <a:pPr algn="just" eaLnBrk="1" hangingPunct="1">
              <a:buFontTx/>
              <a:buChar char="-"/>
              <a:defRPr/>
            </a:pPr>
            <a:r>
              <a:rPr lang="fr-FR" sz="2000" b="1" dirty="0">
                <a:solidFill>
                  <a:srgbClr val="FF0000"/>
                </a:solidFill>
              </a:rPr>
              <a:t>De nouvelles grilles  horaires et de nouveaux programmes </a:t>
            </a:r>
          </a:p>
          <a:p>
            <a:pPr algn="just" eaLnBrk="1" hangingPunct="1">
              <a:defRPr/>
            </a:pPr>
            <a:endParaRPr lang="fr-FR"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 calcmode="lin" valueType="num">
                                      <p:cBhvr additive="base">
                                        <p:cTn id="1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 calcmode="lin" valueType="num">
                                      <p:cBhvr additive="base">
                                        <p:cTn id="2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cstate="print"/>
          <a:srcRect/>
          <a:stretch>
            <a:fillRect/>
          </a:stretch>
        </p:blipFill>
        <p:spPr bwMode="auto">
          <a:xfrm>
            <a:off x="0" y="1000125"/>
            <a:ext cx="9144000" cy="5349875"/>
          </a:xfrm>
          <a:prstGeom prst="rect">
            <a:avLst/>
          </a:prstGeom>
          <a:noFill/>
          <a:ln w="9525">
            <a:noFill/>
            <a:miter lim="800000"/>
            <a:headEnd/>
            <a:tailEnd/>
          </a:ln>
        </p:spPr>
      </p:pic>
      <p:sp>
        <p:nvSpPr>
          <p:cNvPr id="7" name="Ellipse 6"/>
          <p:cNvSpPr/>
          <p:nvPr/>
        </p:nvSpPr>
        <p:spPr>
          <a:xfrm>
            <a:off x="4572000" y="2643188"/>
            <a:ext cx="1857375" cy="857250"/>
          </a:xfrm>
          <a:prstGeom prst="ellipse">
            <a:avLst/>
          </a:prstGeom>
          <a:ln w="38100"/>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fr-FR" sz="2000" b="1" dirty="0"/>
              <a:t>26h30</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Urb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2049</TotalTime>
  <Words>2977</Words>
  <Application>Microsoft Office PowerPoint</Application>
  <PresentationFormat>Affichage à l'écran (4:3)</PresentationFormat>
  <Paragraphs>468</Paragraphs>
  <Slides>25</Slides>
  <Notes>23</Notes>
  <HiddenSlides>1</HiddenSlides>
  <MMClips>0</MMClips>
  <ScaleCrop>false</ScaleCrop>
  <HeadingPairs>
    <vt:vector size="4" baseType="variant">
      <vt:variant>
        <vt:lpstr>Thème</vt:lpstr>
      </vt:variant>
      <vt:variant>
        <vt:i4>3</vt:i4>
      </vt:variant>
      <vt:variant>
        <vt:lpstr>Titres des diapositives</vt:lpstr>
      </vt:variant>
      <vt:variant>
        <vt:i4>25</vt:i4>
      </vt:variant>
    </vt:vector>
  </HeadingPairs>
  <TitlesOfParts>
    <vt:vector size="28" baseType="lpstr">
      <vt:lpstr>Urbain</vt:lpstr>
      <vt:lpstr>pages de contenus</vt:lpstr>
      <vt:lpstr>page de presentation et de partie</vt:lpstr>
      <vt:lpstr>L’Orientation après la 3ème  </vt:lpstr>
      <vt:lpstr>Diapositive 2</vt:lpstr>
      <vt:lpstr>Après la 3ème : trois possibilités pour s’orienter</vt:lpstr>
      <vt:lpstr>Après la 3ème : Les voies d’orientation</vt:lpstr>
      <vt:lpstr>Entrer en 2nde Générale et Technologique</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 La voie professionnelle : entrer en 2nde pro ou 1ère année de CAP</vt:lpstr>
      <vt:lpstr>Vers des parcours plus personnalisés  dès la rentrée 2019</vt:lpstr>
      <vt:lpstr>LP  Jeannette  Verdier</vt:lpstr>
      <vt:lpstr>LP  Château  Blanc</vt:lpstr>
      <vt:lpstr>LP  Marguerite  Audoux ( Gien)</vt:lpstr>
      <vt:lpstr>Diapositive 21</vt:lpstr>
      <vt:lpstr>Les Journées Portes Ouvertes</vt:lpstr>
      <vt:lpstr>Pour discuter de vos choix…</vt:lpstr>
      <vt:lpstr>Diapositive 24</vt:lpstr>
      <vt:lpstr>Affectation : procédure informatisée AFFELNET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PP 3ème  Forum de l’orientation</dc:title>
  <dc:creator>elodie comperat</dc:creator>
  <cp:lastModifiedBy>princ</cp:lastModifiedBy>
  <cp:revision>206</cp:revision>
  <cp:lastPrinted>2019-01-07T14:30:24Z</cp:lastPrinted>
  <dcterms:created xsi:type="dcterms:W3CDTF">2017-11-13T17:31:38Z</dcterms:created>
  <dcterms:modified xsi:type="dcterms:W3CDTF">2019-02-04T13:01:37Z</dcterms:modified>
</cp:coreProperties>
</file>