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2" r:id="rId3"/>
    <p:sldId id="264" r:id="rId4"/>
    <p:sldId id="263" r:id="rId5"/>
    <p:sldId id="265" r:id="rId6"/>
    <p:sldId id="267" r:id="rId7"/>
    <p:sldId id="268" r:id="rId8"/>
    <p:sldId id="269" r:id="rId9"/>
    <p:sldId id="271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3A2ECB5-AED0-4738-84C5-F9525ACADF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064FCC7-33E0-4F86-852B-655492EB6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1D01EA5-ABBF-462A-8A88-C3EA8B161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051-AE85-4A9A-8F59-7B207A92BF7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7B49592-CAAA-4F80-BB7D-0BBDEA506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63894AA-337D-487B-97CD-5058954C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0B4D-B056-416F-8973-96E2BE449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24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C2D0741-F3BB-4E71-85B9-C0C15AF8F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22F42474-0AD5-4B9E-AB5E-F0CA3E6B9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5FFFBB8-020F-46E2-8680-66AF876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051-AE85-4A9A-8F59-7B207A92BF7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156D3C7-8A6E-45E0-839A-6AF31274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9D89077-26A1-4D4A-A0C4-CA641C1BD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0B4D-B056-416F-8973-96E2BE449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36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02128421-B246-4AFD-8713-DDA236910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8C284DA1-1C6B-4B28-AA12-3927CE7AA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2916299-B715-4EB8-A16F-B7F34F6FA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051-AE85-4A9A-8F59-7B207A92BF7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00B8420-AE67-4EF8-A586-9EF652B96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BCD6900-7E8B-45D5-8518-A7D5EA84C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0B4D-B056-416F-8973-96E2BE449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92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95C58CC-3B1E-44CD-B496-546933CD1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5FA18B2-33A4-4712-ABE4-31F6B2CBA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0F15651-7538-4793-A167-2D015406D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051-AE85-4A9A-8F59-7B207A92BF7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A0E0D78-0AE2-4DB8-9B90-DEEF73787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208892D-9A54-4F58-B4A8-4CFB764BF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0B4D-B056-416F-8973-96E2BE449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68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2684C87-0AF5-4C3A-9C7C-A73B6E0D7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45D4C0F-AEDF-462C-83CE-F8DC8B559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790BC56-C3C7-4C66-AAB9-06CAA7C1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051-AE85-4A9A-8F59-7B207A92BF7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05E0805-D497-4129-AF60-FB359E9D5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F074834-E1E4-420E-B2F3-AE2F88C6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0B4D-B056-416F-8973-96E2BE449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43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23BD55A-FE2D-4CFD-8F99-8EF7753ED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E28D90C-6B01-4067-9506-326D6C1A4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5B11E95C-2B99-4B19-B097-F234167E2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F867C9C-888D-4388-8D39-2B94A516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051-AE85-4A9A-8F59-7B207A92BF7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688E6202-0069-4914-A9DD-1F6040FBF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199B5BE-76E6-4ACB-9445-4021FCB6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0B4D-B056-416F-8973-96E2BE449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6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2B617B4-935F-4939-B4DC-D551B5DE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1F2537F-5C0D-491A-BF8A-08096C8A5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5A076E34-DECB-4236-A049-304D16EF5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FC2AB842-9B42-4990-9486-89EB3B07A8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D054695A-0F67-4CC8-993D-094C2EE21A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2C18A173-9F18-42A3-B410-FE168E36E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051-AE85-4A9A-8F59-7B207A92BF7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78B6A9E5-C266-4411-9987-41B3476F6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4FFAADFC-FE53-40E4-A287-AF50AC8D2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0B4D-B056-416F-8973-96E2BE449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1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AB88059-F935-42D5-BD92-0C55DFD0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DB80E6D4-45E3-45FD-A9EB-3D14325D8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051-AE85-4A9A-8F59-7B207A92BF7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C910C5E2-2A18-4879-95D4-093CE24B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A6D7923-10C2-411C-A14D-1FBE8340D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0B4D-B056-416F-8973-96E2BE449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15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A1ED11FE-F43E-477D-AE10-1BC3EE203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051-AE85-4A9A-8F59-7B207A92BF7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46FCEC17-37FB-435F-9DD3-6DE4E0847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CF893653-1A92-4DA8-938E-D9A2E61FE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0B4D-B056-416F-8973-96E2BE449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10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908A15E-1EBC-4157-84F3-4CECE721C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D2A5017-F7B1-4DF9-A503-F1ADADDAB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43BAB57-8CCF-462E-851D-D593FAF5B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DA64C27-5FEB-45FB-BC14-ABD7AF88E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051-AE85-4A9A-8F59-7B207A92BF7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D6FE52E-AF79-4F4F-B872-D6395869C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CB295FE-5196-4BB7-891D-97A02A86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0B4D-B056-416F-8973-96E2BE449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27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AA5CC1-A067-4D55-875D-C21961E57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8281AEFB-1C04-4E89-A875-8935D41F8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C8CB142-E2E7-4195-9E69-AD2C46841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5E0CFFB-EA18-42E7-A714-932D2897B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C051-AE85-4A9A-8F59-7B207A92BF7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656AB7EF-9A63-4032-AFEB-4B509D95B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D37E447-EC38-4F79-855B-E2412952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0B4D-B056-416F-8973-96E2BE449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90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D3F703D1-BFD7-478B-9CF7-5D6D2B9CC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2916E47-CDCE-4D64-93B0-FF0E115E5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17B037A-B0AE-449E-B1E2-2D799C5275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DC051-AE85-4A9A-8F59-7B207A92BF73}" type="datetimeFigureOut">
              <a:rPr lang="fr-FR" smtClean="0"/>
              <a:t>15/03/2019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296E3F8-DEC8-4AFA-92A4-8CE1987113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C93444A-BF26-4FC8-A82D-35B66B97CC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0B4D-B056-416F-8973-96E2BE449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93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yrama.com/reforme-du-bac/quelles-specialites-choisir-selon-les-etudes/bac-2021-comment-choisir-ses-specialites-selon-ses-105254" TargetMode="External"/><Relationship Id="rId2" Type="http://schemas.openxmlformats.org/officeDocument/2006/relationships/hyperlink" Target="http://www.onisep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condes2018-2019.fr/#1019045" TargetMode="External"/><Relationship Id="rId5" Type="http://schemas.openxmlformats.org/officeDocument/2006/relationships/hyperlink" Target="http://www.horizons2021.fr/" TargetMode="External"/><Relationship Id="rId4" Type="http://schemas.openxmlformats.org/officeDocument/2006/relationships/hyperlink" Target="http://www.lycee-en-foret.fr/formations/la-second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51530"/>
            <a:ext cx="12192000" cy="1909482"/>
          </a:xfrm>
        </p:spPr>
        <p:txBody>
          <a:bodyPr>
            <a:normAutofit/>
          </a:bodyPr>
          <a:lstStyle/>
          <a:p>
            <a:r>
              <a:rPr lang="fr-FR" dirty="0" smtClean="0"/>
              <a:t>COMMENT CHOISIR MA SECONDE GENERALE ET TECHNOLOGIQUE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3026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070C1A5-56A9-4B8B-9132-1BD714D9B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4498"/>
          </a:xfrm>
        </p:spPr>
        <p:txBody>
          <a:bodyPr/>
          <a:lstStyle/>
          <a:p>
            <a:pPr algn="ctr"/>
            <a:r>
              <a:rPr lang="fr-FR" dirty="0"/>
              <a:t>LES SITES QUI PEUVENT VOUS AIDER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4F628486-1CB5-4D5C-A6A9-1F0373939A52}"/>
              </a:ext>
            </a:extLst>
          </p:cNvPr>
          <p:cNvSpPr txBox="1"/>
          <p:nvPr/>
        </p:nvSpPr>
        <p:spPr>
          <a:xfrm>
            <a:off x="152400" y="579358"/>
            <a:ext cx="1203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hlinkClick r:id="rId2"/>
              </a:rPr>
              <a:t>www.onisep.fr</a:t>
            </a:r>
            <a:r>
              <a:rPr lang="fr-FR" sz="2400" dirty="0"/>
              <a:t> : pour continuer à effectuer vos recherches en terme de métiers, de formations, de centres d’intérêts …</a:t>
            </a:r>
          </a:p>
          <a:p>
            <a:endParaRPr lang="fr-FR" sz="2400" dirty="0"/>
          </a:p>
          <a:p>
            <a:r>
              <a:rPr lang="fr-FR" sz="2400" dirty="0">
                <a:hlinkClick r:id="rId3"/>
              </a:rPr>
              <a:t>www.studyrama.com/reforme-du-bac/quelles-specialites-choisir-selon-les-etudes/bac-2021-comment-choisir-ses-specialites-selon-ses-105254</a:t>
            </a:r>
            <a:r>
              <a:rPr lang="fr-FR" sz="2400" dirty="0"/>
              <a:t> : ce site vous permet de voir quelles spécialités envisager en classe de 1</a:t>
            </a:r>
            <a:r>
              <a:rPr lang="fr-FR" sz="2400" baseline="30000" dirty="0"/>
              <a:t>ère</a:t>
            </a:r>
            <a:r>
              <a:rPr lang="fr-FR" sz="2400" dirty="0"/>
              <a:t> en fonction des secteurs d’activités qui vous intéressent.</a:t>
            </a:r>
          </a:p>
          <a:p>
            <a:endParaRPr lang="fr-FR" sz="2400" dirty="0"/>
          </a:p>
          <a:p>
            <a:r>
              <a:rPr lang="fr-FR" sz="2400" dirty="0">
                <a:hlinkClick r:id="rId4"/>
              </a:rPr>
              <a:t>www.lycee-en-foret.fr/formations/la-seconde/</a:t>
            </a:r>
            <a:r>
              <a:rPr lang="fr-FR" sz="2400" dirty="0"/>
              <a:t> : sur le site du lycée en forêt vous trouverez également des informations sur la classe de 1</a:t>
            </a:r>
            <a:r>
              <a:rPr lang="fr-FR" sz="2400" baseline="30000" dirty="0"/>
              <a:t>ère</a:t>
            </a:r>
            <a:r>
              <a:rPr lang="fr-FR" sz="2400" dirty="0"/>
              <a:t> et des explications sur les enseignements de spécialités.</a:t>
            </a:r>
          </a:p>
          <a:p>
            <a:endParaRPr lang="fr-FR" sz="2400" dirty="0"/>
          </a:p>
          <a:p>
            <a:r>
              <a:rPr lang="fr-FR" sz="2400" dirty="0">
                <a:hlinkClick r:id="rId5"/>
              </a:rPr>
              <a:t>http://www.horizons2021.fr/</a:t>
            </a:r>
            <a:r>
              <a:rPr lang="fr-FR" sz="2400" dirty="0"/>
              <a:t> : ce site vous permet de cliquer sur des choix de spécialités et vous montre quelles sont les orientations possibles avec ces choix.</a:t>
            </a:r>
          </a:p>
          <a:p>
            <a:endParaRPr lang="fr-FR" sz="2400" dirty="0"/>
          </a:p>
          <a:p>
            <a:r>
              <a:rPr lang="fr-FR" sz="2400" dirty="0">
                <a:hlinkClick r:id="rId6"/>
              </a:rPr>
              <a:t>http://www.secondes2018-2019.fr/#1019045</a:t>
            </a:r>
            <a:r>
              <a:rPr lang="fr-FR" sz="2400" dirty="0"/>
              <a:t> : pour plus d’informations diverses.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665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78A6C68-1471-460A-A9D5-50B077100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01533"/>
          </a:xfrm>
        </p:spPr>
        <p:txBody>
          <a:bodyPr>
            <a:normAutofit/>
          </a:bodyPr>
          <a:lstStyle/>
          <a:p>
            <a:pPr algn="ctr"/>
            <a:r>
              <a:rPr lang="fr-FR" sz="5400" dirty="0"/>
              <a:t>2</a:t>
            </a:r>
            <a:r>
              <a:rPr lang="fr-FR" sz="5400" baseline="30000" dirty="0"/>
              <a:t>NDE</a:t>
            </a:r>
            <a:r>
              <a:rPr lang="fr-FR" sz="5400" dirty="0"/>
              <a:t> GENERALE ET TECHNOLOGIQUE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29DB72B5-25C3-44FD-9CDD-C1FE4DFD5775}"/>
              </a:ext>
            </a:extLst>
          </p:cNvPr>
          <p:cNvSpPr txBox="1"/>
          <p:nvPr/>
        </p:nvSpPr>
        <p:spPr>
          <a:xfrm>
            <a:off x="245165" y="912510"/>
            <a:ext cx="11476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1- Vous allez devoir classer les établissements du secteur dans l’ordre souhaité. </a:t>
            </a:r>
          </a:p>
          <a:p>
            <a:pPr algn="ctr"/>
            <a:r>
              <a:rPr lang="fr-FR" sz="2400" i="1" dirty="0"/>
              <a:t>Le lycée en forêt et le lycée </a:t>
            </a:r>
            <a:r>
              <a:rPr lang="fr-FR" sz="2400" i="1" dirty="0" err="1"/>
              <a:t>Durzy</a:t>
            </a:r>
            <a:r>
              <a:rPr lang="fr-FR" sz="2400" i="1" dirty="0"/>
              <a:t> sont à classer obligatoirement !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2164C18-38E7-4DF1-A6E3-C084C9B34DE6}"/>
              </a:ext>
            </a:extLst>
          </p:cNvPr>
          <p:cNvSpPr txBox="1"/>
          <p:nvPr/>
        </p:nvSpPr>
        <p:spPr>
          <a:xfrm>
            <a:off x="245165" y="2350857"/>
            <a:ext cx="11701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2- Ce choix s’effectue en regardant les différentes options et les spécialités des établissements en lien avec votre projet.</a:t>
            </a:r>
          </a:p>
        </p:txBody>
      </p:sp>
      <p:pic>
        <p:nvPicPr>
          <p:cNvPr id="1026" name="Picture 2" descr="Image associée">
            <a:extLst>
              <a:ext uri="{FF2B5EF4-FFF2-40B4-BE49-F238E27FC236}">
                <a16:creationId xmlns:a16="http://schemas.microsoft.com/office/drawing/2014/main" xmlns="" id="{C83D0BDD-EDF1-4C4B-AB0A-EC8787552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14029"/>
            <a:ext cx="3021495" cy="302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974C43F8-48D2-4112-BAED-2BFA786C4841}"/>
              </a:ext>
            </a:extLst>
          </p:cNvPr>
          <p:cNvSpPr txBox="1"/>
          <p:nvPr/>
        </p:nvSpPr>
        <p:spPr>
          <a:xfrm>
            <a:off x="3167270" y="3876527"/>
            <a:ext cx="8560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Ce choix ne se fait pas en fonction des copains ou en fonction des rumeurs entendues sur l’un ou l’autre des établissements !</a:t>
            </a:r>
          </a:p>
        </p:txBody>
      </p:sp>
      <p:sp>
        <p:nvSpPr>
          <p:cNvPr id="8" name="Bulle narrative : ronde 7">
            <a:extLst>
              <a:ext uri="{FF2B5EF4-FFF2-40B4-BE49-F238E27FC236}">
                <a16:creationId xmlns:a16="http://schemas.microsoft.com/office/drawing/2014/main" xmlns="" id="{ABCF86CD-81AA-4DD6-92A4-FB2F1FFC8A4A}"/>
              </a:ext>
            </a:extLst>
          </p:cNvPr>
          <p:cNvSpPr/>
          <p:nvPr/>
        </p:nvSpPr>
        <p:spPr>
          <a:xfrm>
            <a:off x="2849217" y="3522478"/>
            <a:ext cx="8878957" cy="1835449"/>
          </a:xfrm>
          <a:prstGeom prst="wedgeEllipseCallout">
            <a:avLst>
              <a:gd name="adj1" fmla="val -62394"/>
              <a:gd name="adj2" fmla="val 300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Bulle narrative : rectangle 8">
            <a:extLst>
              <a:ext uri="{FF2B5EF4-FFF2-40B4-BE49-F238E27FC236}">
                <a16:creationId xmlns:a16="http://schemas.microsoft.com/office/drawing/2014/main" xmlns="" id="{C795476E-4DB7-4243-A447-1627D0D39A2B}"/>
              </a:ext>
            </a:extLst>
          </p:cNvPr>
          <p:cNvSpPr/>
          <p:nvPr/>
        </p:nvSpPr>
        <p:spPr>
          <a:xfrm>
            <a:off x="2637183" y="5615572"/>
            <a:ext cx="9197008" cy="1060812"/>
          </a:xfrm>
          <a:prstGeom prst="wedgeRectCallout">
            <a:avLst>
              <a:gd name="adj1" fmla="val -60314"/>
              <a:gd name="adj2" fmla="val -9593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38F9642D-BCA7-48B8-9E79-ABD819D931AA}"/>
              </a:ext>
            </a:extLst>
          </p:cNvPr>
          <p:cNvSpPr txBox="1"/>
          <p:nvPr/>
        </p:nvSpPr>
        <p:spPr>
          <a:xfrm>
            <a:off x="2849216" y="5668924"/>
            <a:ext cx="8759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Ce choix peut avoir des conséquences sur votre orientation en première et en terminale pour le choix des spécialités.</a:t>
            </a:r>
          </a:p>
        </p:txBody>
      </p:sp>
    </p:spTree>
    <p:extLst>
      <p:ext uri="{BB962C8B-B14F-4D97-AF65-F5344CB8AC3E}">
        <p14:creationId xmlns:p14="http://schemas.microsoft.com/office/powerpoint/2010/main" val="201359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 animBg="1"/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7A94FF4-85A4-4AAB-BDB2-25E6F4B04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843" y="256497"/>
            <a:ext cx="11647357" cy="97269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800" dirty="0"/>
              <a:t>LE TRONC COMMUN EN 2</a:t>
            </a:r>
            <a:r>
              <a:rPr lang="fr-FR" sz="4800" baseline="30000" dirty="0"/>
              <a:t>nde</a:t>
            </a:r>
            <a:r>
              <a:rPr lang="fr-FR" sz="4800" dirty="0"/>
              <a:t> GT (identique dans tous les lycées)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D057884-AF51-4C5F-BA40-2C5419CAF874}"/>
              </a:ext>
            </a:extLst>
          </p:cNvPr>
          <p:cNvSpPr/>
          <p:nvPr/>
        </p:nvSpPr>
        <p:spPr>
          <a:xfrm>
            <a:off x="614597" y="0"/>
            <a:ext cx="11107711" cy="1379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EE7A908-FD3D-41E0-921F-8FA46E810F7E}"/>
              </a:ext>
            </a:extLst>
          </p:cNvPr>
          <p:cNvSpPr txBox="1"/>
          <p:nvPr/>
        </p:nvSpPr>
        <p:spPr>
          <a:xfrm>
            <a:off x="239843" y="1584745"/>
            <a:ext cx="797476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200" dirty="0"/>
              <a:t>Français : 4h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200" dirty="0"/>
              <a:t>Maths : 4h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200" dirty="0"/>
              <a:t>LVA + LVB : 5h30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200" dirty="0"/>
              <a:t>Histoire-géographie : 3h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200" dirty="0"/>
              <a:t>Education morale et civique : 0h30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200" dirty="0"/>
              <a:t>SVT : 1h30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200" dirty="0"/>
              <a:t>Sciences physiques Chimie : 3h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200" dirty="0"/>
              <a:t>EPS : 2h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200" dirty="0"/>
              <a:t>Sciences économiques et sociales : 1h30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200" dirty="0"/>
              <a:t>Sciences numériques et technologie : 1h30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xmlns="" id="{7A88AB45-564B-41C6-B5D3-F19822C8B4DF}"/>
              </a:ext>
            </a:extLst>
          </p:cNvPr>
          <p:cNvSpPr/>
          <p:nvPr/>
        </p:nvSpPr>
        <p:spPr>
          <a:xfrm rot="19652934">
            <a:off x="7900482" y="2557106"/>
            <a:ext cx="1199213" cy="63333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xmlns="" id="{0F9557CC-DE4D-4245-93D2-4E24E3E30C38}"/>
              </a:ext>
            </a:extLst>
          </p:cNvPr>
          <p:cNvSpPr/>
          <p:nvPr/>
        </p:nvSpPr>
        <p:spPr>
          <a:xfrm>
            <a:off x="9538741" y="1467442"/>
            <a:ext cx="2413416" cy="23534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D216F294-EBEE-45E0-BE79-25999F91E0BF}"/>
              </a:ext>
            </a:extLst>
          </p:cNvPr>
          <p:cNvSpPr txBox="1"/>
          <p:nvPr/>
        </p:nvSpPr>
        <p:spPr>
          <a:xfrm>
            <a:off x="9861029" y="1859340"/>
            <a:ext cx="1768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26h30 de cours par semaine</a:t>
            </a: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xmlns="" id="{D14FBB45-9515-4B92-B9FC-A3CAE4B3DEC3}"/>
              </a:ext>
            </a:extLst>
          </p:cNvPr>
          <p:cNvSpPr/>
          <p:nvPr/>
        </p:nvSpPr>
        <p:spPr>
          <a:xfrm rot="1900852">
            <a:off x="7901154" y="4188224"/>
            <a:ext cx="1199213" cy="63333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236DF8E6-DEC5-4091-AD2B-B56AC98FCEE5}"/>
              </a:ext>
            </a:extLst>
          </p:cNvPr>
          <p:cNvSpPr txBox="1"/>
          <p:nvPr/>
        </p:nvSpPr>
        <p:spPr>
          <a:xfrm>
            <a:off x="9262272" y="4212796"/>
            <a:ext cx="2624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2 options possibles en plus. </a:t>
            </a:r>
          </a:p>
          <a:p>
            <a:pPr algn="ctr"/>
            <a:r>
              <a:rPr lang="fr-FR" sz="2400" dirty="0"/>
              <a:t>Au choix : </a:t>
            </a:r>
            <a:r>
              <a:rPr lang="fr-FR" sz="2400" dirty="0">
                <a:solidFill>
                  <a:srgbClr val="0070C0"/>
                </a:solidFill>
              </a:rPr>
              <a:t>une générale</a:t>
            </a:r>
            <a:r>
              <a:rPr lang="fr-FR" sz="2400" dirty="0"/>
              <a:t> et/ou </a:t>
            </a:r>
            <a:r>
              <a:rPr lang="fr-FR" sz="2400" dirty="0">
                <a:solidFill>
                  <a:srgbClr val="FF0000"/>
                </a:solidFill>
              </a:rPr>
              <a:t>une technologique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xmlns="" id="{753CF3C6-5A24-4C1A-ADDD-2B8C30358F5A}"/>
              </a:ext>
            </a:extLst>
          </p:cNvPr>
          <p:cNvSpPr/>
          <p:nvPr/>
        </p:nvSpPr>
        <p:spPr>
          <a:xfrm>
            <a:off x="8934138" y="3879265"/>
            <a:ext cx="3257862" cy="24418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15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 animBg="1"/>
      <p:bldP spid="8" grpId="0"/>
      <p:bldP spid="9" grpId="0" animBg="1"/>
      <p:bldP spid="10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52C9A92D-0CFD-456F-85DB-21CBA6A6593F}"/>
              </a:ext>
            </a:extLst>
          </p:cNvPr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LE LYCEE EN FORET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30D172D4-EDF0-4FE4-BD83-A17E7E785574}"/>
              </a:ext>
            </a:extLst>
          </p:cNvPr>
          <p:cNvSpPr txBox="1"/>
          <p:nvPr/>
        </p:nvSpPr>
        <p:spPr>
          <a:xfrm>
            <a:off x="6335854" y="777535"/>
            <a:ext cx="567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LES SPECIALITES EN 1</a:t>
            </a:r>
            <a:r>
              <a:rPr lang="fr-FR" sz="2800" baseline="30000" dirty="0"/>
              <a:t>ère</a:t>
            </a:r>
            <a:r>
              <a:rPr lang="fr-FR" sz="2800" dirty="0"/>
              <a:t> GENERALE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xmlns="" id="{604557F1-1EBF-4CB8-AADF-B49AE376BBE7}"/>
              </a:ext>
            </a:extLst>
          </p:cNvPr>
          <p:cNvSpPr/>
          <p:nvPr/>
        </p:nvSpPr>
        <p:spPr>
          <a:xfrm>
            <a:off x="6565691" y="772711"/>
            <a:ext cx="5201587" cy="5232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6362AF7E-8A8D-4A31-80E4-FCDBF5773844}"/>
              </a:ext>
            </a:extLst>
          </p:cNvPr>
          <p:cNvSpPr txBox="1"/>
          <p:nvPr/>
        </p:nvSpPr>
        <p:spPr>
          <a:xfrm>
            <a:off x="232344" y="1805356"/>
            <a:ext cx="56762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Histoire des arts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Danse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Arts plastiques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LVC chinois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Education physique et sportive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Enseignement culture de l’antiquité (ECLA)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Biotechnologies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Management et gestion : Réussir au lycée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59BCF823-8555-4895-8342-12CB6BAC36F5}"/>
              </a:ext>
            </a:extLst>
          </p:cNvPr>
          <p:cNvCxnSpPr>
            <a:stCxn id="4" idx="2"/>
          </p:cNvCxnSpPr>
          <p:nvPr/>
        </p:nvCxnSpPr>
        <p:spPr>
          <a:xfrm flipH="1">
            <a:off x="6095999" y="923330"/>
            <a:ext cx="1" cy="5934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E92572D3-9871-4AE8-83B4-B6596524D07C}"/>
              </a:ext>
            </a:extLst>
          </p:cNvPr>
          <p:cNvSpPr txBox="1"/>
          <p:nvPr/>
        </p:nvSpPr>
        <p:spPr>
          <a:xfrm>
            <a:off x="414728" y="5254804"/>
            <a:ext cx="54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LES SECTIONS EUROPEENNES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xmlns="" id="{60063946-2844-4B4C-88F2-6C9B2137CC0C}"/>
              </a:ext>
            </a:extLst>
          </p:cNvPr>
          <p:cNvSpPr/>
          <p:nvPr/>
        </p:nvSpPr>
        <p:spPr>
          <a:xfrm>
            <a:off x="492169" y="5242901"/>
            <a:ext cx="5201575" cy="5232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2087A60F-3159-49D0-987C-9DD9978BE534}"/>
              </a:ext>
            </a:extLst>
          </p:cNvPr>
          <p:cNvSpPr txBox="1"/>
          <p:nvPr/>
        </p:nvSpPr>
        <p:spPr>
          <a:xfrm>
            <a:off x="179870" y="5789927"/>
            <a:ext cx="5826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b="1" dirty="0"/>
              <a:t>ANGLAIS : </a:t>
            </a:r>
            <a:r>
              <a:rPr lang="fr-FR" sz="2400" dirty="0"/>
              <a:t>Histoire géo ou SVT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b="1" dirty="0"/>
              <a:t>ESPAGNOL : </a:t>
            </a:r>
            <a:r>
              <a:rPr lang="fr-FR" sz="2400" dirty="0"/>
              <a:t>SES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0B8EB35E-2390-4478-ADA1-E7BA3DBC93CA}"/>
              </a:ext>
            </a:extLst>
          </p:cNvPr>
          <p:cNvSpPr txBox="1"/>
          <p:nvPr/>
        </p:nvSpPr>
        <p:spPr>
          <a:xfrm>
            <a:off x="6470760" y="1305579"/>
            <a:ext cx="54364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/>
              <a:t>Arts plastiques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/>
              <a:t>Histoire Géographie Géopolitique et Sciences Politiques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/>
              <a:t>Humanités, littérature et Philosophie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/>
              <a:t>Langues, cultures et Littératures Etrangères : Anglais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/>
              <a:t>Informatique et Science Numérique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/>
              <a:t>Mathématiques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/>
              <a:t>Sciences Economiques et Sociales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/>
              <a:t>Physique-Chimie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/>
              <a:t>Sciences de la Vie et de la Terre</a:t>
            </a:r>
          </a:p>
        </p:txBody>
      </p:sp>
      <p:sp>
        <p:nvSpPr>
          <p:cNvPr id="17" name="Flèche : bas 16">
            <a:extLst>
              <a:ext uri="{FF2B5EF4-FFF2-40B4-BE49-F238E27FC236}">
                <a16:creationId xmlns:a16="http://schemas.microsoft.com/office/drawing/2014/main" xmlns="" id="{53F26EF7-0FCF-4FD9-A2F7-57628FA4653E}"/>
              </a:ext>
            </a:extLst>
          </p:cNvPr>
          <p:cNvSpPr/>
          <p:nvPr/>
        </p:nvSpPr>
        <p:spPr>
          <a:xfrm>
            <a:off x="8934138" y="5415593"/>
            <a:ext cx="839444" cy="52322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A9582F74-E5D9-480F-BAD3-A57B96FCE5AF}"/>
              </a:ext>
            </a:extLst>
          </p:cNvPr>
          <p:cNvSpPr txBox="1"/>
          <p:nvPr/>
        </p:nvSpPr>
        <p:spPr>
          <a:xfrm>
            <a:off x="6470760" y="5893843"/>
            <a:ext cx="5541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Vous devrez choisir 3 spécialités en fin de 2</a:t>
            </a:r>
            <a:r>
              <a:rPr lang="fr-FR" sz="2800" baseline="30000" dirty="0"/>
              <a:t>nde</a:t>
            </a:r>
            <a:r>
              <a:rPr lang="fr-FR" sz="2800" dirty="0"/>
              <a:t> pour votre classe de 1</a:t>
            </a:r>
            <a:r>
              <a:rPr lang="fr-FR" sz="2800" baseline="30000" dirty="0"/>
              <a:t>ère</a:t>
            </a:r>
            <a:r>
              <a:rPr lang="fr-FR" sz="2800" dirty="0"/>
              <a:t> !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4A1D01C0-3A66-4D80-85D2-DC9AC68C99EC}"/>
              </a:ext>
            </a:extLst>
          </p:cNvPr>
          <p:cNvSpPr txBox="1"/>
          <p:nvPr/>
        </p:nvSpPr>
        <p:spPr>
          <a:xfrm>
            <a:off x="37791" y="736701"/>
            <a:ext cx="6096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LES OPTIONS EN 2</a:t>
            </a:r>
            <a:r>
              <a:rPr lang="fr-FR" sz="2800" baseline="30000" dirty="0"/>
              <a:t>NDE</a:t>
            </a:r>
            <a:endParaRPr lang="fr-FR" sz="2800" dirty="0"/>
          </a:p>
          <a:p>
            <a:pPr algn="ctr"/>
            <a:r>
              <a:rPr lang="fr-FR" dirty="0">
                <a:solidFill>
                  <a:srgbClr val="0070C0"/>
                </a:solidFill>
              </a:rPr>
              <a:t>En bleu : les options de l’enseignement général</a:t>
            </a:r>
          </a:p>
          <a:p>
            <a:pPr algn="ctr"/>
            <a:r>
              <a:rPr lang="fr-FR" sz="1600" dirty="0">
                <a:solidFill>
                  <a:srgbClr val="FF0000"/>
                </a:solidFill>
              </a:rPr>
              <a:t>En rouge : les options de l’enseignement technologique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57E8743B-1392-4850-849F-C263EC2B5657}"/>
              </a:ext>
            </a:extLst>
          </p:cNvPr>
          <p:cNvSpPr/>
          <p:nvPr/>
        </p:nvSpPr>
        <p:spPr>
          <a:xfrm>
            <a:off x="304501" y="736700"/>
            <a:ext cx="5591946" cy="10464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28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9" grpId="0"/>
      <p:bldP spid="12" grpId="0"/>
      <p:bldP spid="13" grpId="0" animBg="1"/>
      <p:bldP spid="14" grpId="0"/>
      <p:bldP spid="15" grpId="0"/>
      <p:bldP spid="17" grpId="0" animBg="1"/>
      <p:bldP spid="18" grpId="0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656282-2BB4-4BC2-9735-C5C89BD8E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812"/>
            <a:ext cx="10515600" cy="624225"/>
          </a:xfrm>
        </p:spPr>
        <p:txBody>
          <a:bodyPr>
            <a:noAutofit/>
          </a:bodyPr>
          <a:lstStyle/>
          <a:p>
            <a:pPr algn="ctr"/>
            <a:r>
              <a:rPr lang="fr-FR" sz="5400" dirty="0"/>
              <a:t>LYCEE DURZY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C1E39B22-2177-4900-A7F1-07C5BC84E92E}"/>
              </a:ext>
            </a:extLst>
          </p:cNvPr>
          <p:cNvSpPr txBox="1"/>
          <p:nvPr/>
        </p:nvSpPr>
        <p:spPr>
          <a:xfrm>
            <a:off x="0" y="681037"/>
            <a:ext cx="6096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LES OPTIONS EN 2</a:t>
            </a:r>
            <a:r>
              <a:rPr lang="fr-FR" sz="2800" baseline="30000" dirty="0"/>
              <a:t>NDE</a:t>
            </a:r>
            <a:endParaRPr lang="fr-FR" sz="2800" dirty="0"/>
          </a:p>
          <a:p>
            <a:pPr algn="ctr"/>
            <a:r>
              <a:rPr lang="fr-FR" dirty="0">
                <a:solidFill>
                  <a:srgbClr val="0070C0"/>
                </a:solidFill>
              </a:rPr>
              <a:t>En bleu : les options de l’enseignement général</a:t>
            </a:r>
          </a:p>
          <a:p>
            <a:pPr algn="ctr"/>
            <a:r>
              <a:rPr lang="fr-FR" sz="1600" dirty="0">
                <a:solidFill>
                  <a:srgbClr val="FF0000"/>
                </a:solidFill>
              </a:rPr>
              <a:t>En rouge : les options de l’enseignement technologique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xmlns="" id="{F9356CE5-3F67-4283-A6A9-EE05318186E2}"/>
              </a:ext>
            </a:extLst>
          </p:cNvPr>
          <p:cNvSpPr/>
          <p:nvPr/>
        </p:nvSpPr>
        <p:spPr>
          <a:xfrm>
            <a:off x="266710" y="681036"/>
            <a:ext cx="5591946" cy="10464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6A65A33-6E63-4020-AFB0-AEEA91AE2360}"/>
              </a:ext>
            </a:extLst>
          </p:cNvPr>
          <p:cNvSpPr txBox="1"/>
          <p:nvPr/>
        </p:nvSpPr>
        <p:spPr>
          <a:xfrm>
            <a:off x="6333344" y="681037"/>
            <a:ext cx="567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LES SPECIALITES EN 1</a:t>
            </a:r>
            <a:r>
              <a:rPr lang="fr-FR" sz="2800" baseline="30000" dirty="0"/>
              <a:t>ère</a:t>
            </a:r>
            <a:r>
              <a:rPr lang="fr-FR" sz="2800" dirty="0"/>
              <a:t> GENERALE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xmlns="" id="{A6A468A7-33AB-49E9-8433-27B961F3C7A9}"/>
              </a:ext>
            </a:extLst>
          </p:cNvPr>
          <p:cNvSpPr/>
          <p:nvPr/>
        </p:nvSpPr>
        <p:spPr>
          <a:xfrm>
            <a:off x="6570689" y="681037"/>
            <a:ext cx="5201587" cy="5232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FF912353-E5ED-4BB3-96E6-4B7AE5F41744}"/>
              </a:ext>
            </a:extLst>
          </p:cNvPr>
          <p:cNvSpPr txBox="1"/>
          <p:nvPr/>
        </p:nvSpPr>
        <p:spPr>
          <a:xfrm>
            <a:off x="195808" y="1907560"/>
            <a:ext cx="56762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Langues et culture de l’antiquité : Latin ou Grec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Arts Plastiques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Musique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EPS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Sciences et Laboratoire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Sciences de l’ingénieur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Création culture design (6h en plus)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8674D1B-101A-427F-AF7C-791463572977}"/>
              </a:ext>
            </a:extLst>
          </p:cNvPr>
          <p:cNvSpPr/>
          <p:nvPr/>
        </p:nvSpPr>
        <p:spPr>
          <a:xfrm>
            <a:off x="6095999" y="1454046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/>
              <a:t>Histoire Géographie Géopolitique et Sciences Politiques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/>
              <a:t>Humanités, littérature et Philosophie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/>
              <a:t>Langues, cultures et Littératures Etrangères : Anglais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/>
              <a:t> Mathématiques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/>
              <a:t>Sciences Economiques et Sociales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dirty="0"/>
              <a:t>Physique-Chimie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/>
              <a:t>Sciences de la Vie et de la Terre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/>
              <a:t>Numérique et sciences informatiques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E5345DD3-76C2-4210-94B4-D71D4A9F498B}"/>
              </a:ext>
            </a:extLst>
          </p:cNvPr>
          <p:cNvCxnSpPr>
            <a:cxnSpLocks/>
          </p:cNvCxnSpPr>
          <p:nvPr/>
        </p:nvCxnSpPr>
        <p:spPr>
          <a:xfrm flipH="1">
            <a:off x="6067892" y="681037"/>
            <a:ext cx="28109" cy="6176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F5B16D45-CB05-43E3-AF47-EDC59DF18FDF}"/>
              </a:ext>
            </a:extLst>
          </p:cNvPr>
          <p:cNvSpPr txBox="1"/>
          <p:nvPr/>
        </p:nvSpPr>
        <p:spPr>
          <a:xfrm>
            <a:off x="415678" y="5153983"/>
            <a:ext cx="5441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LES SECTIONS EUROPEENNES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xmlns="" id="{30404042-4A42-4D52-A1E7-711840759841}"/>
              </a:ext>
            </a:extLst>
          </p:cNvPr>
          <p:cNvSpPr/>
          <p:nvPr/>
        </p:nvSpPr>
        <p:spPr>
          <a:xfrm>
            <a:off x="426288" y="5153983"/>
            <a:ext cx="5201575" cy="5232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209F30D-64FF-4FB8-BFE0-0662EE74D750}"/>
              </a:ext>
            </a:extLst>
          </p:cNvPr>
          <p:cNvSpPr/>
          <p:nvPr/>
        </p:nvSpPr>
        <p:spPr>
          <a:xfrm>
            <a:off x="-47470" y="602014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b="1" dirty="0"/>
              <a:t>ANGLAIS : </a:t>
            </a:r>
            <a:r>
              <a:rPr lang="fr-FR" sz="2400" dirty="0"/>
              <a:t>Math ou sciences de l’ingénieur</a:t>
            </a:r>
          </a:p>
        </p:txBody>
      </p:sp>
      <p:sp>
        <p:nvSpPr>
          <p:cNvPr id="16" name="Flèche : bas 15">
            <a:extLst>
              <a:ext uri="{FF2B5EF4-FFF2-40B4-BE49-F238E27FC236}">
                <a16:creationId xmlns:a16="http://schemas.microsoft.com/office/drawing/2014/main" xmlns="" id="{08EECBCC-9033-4BB9-AD47-9ABD68EFC018}"/>
              </a:ext>
            </a:extLst>
          </p:cNvPr>
          <p:cNvSpPr/>
          <p:nvPr/>
        </p:nvSpPr>
        <p:spPr>
          <a:xfrm>
            <a:off x="8979108" y="5268163"/>
            <a:ext cx="839444" cy="52322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9BCE3066-2A26-4745-BFFA-A2B0DD597B20}"/>
              </a:ext>
            </a:extLst>
          </p:cNvPr>
          <p:cNvSpPr txBox="1"/>
          <p:nvPr/>
        </p:nvSpPr>
        <p:spPr>
          <a:xfrm>
            <a:off x="6488559" y="5763552"/>
            <a:ext cx="5541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Vous devrez choisir 3 spécialités en fin de 2</a:t>
            </a:r>
            <a:r>
              <a:rPr lang="fr-FR" sz="2800" baseline="30000" dirty="0"/>
              <a:t>nde</a:t>
            </a:r>
            <a:r>
              <a:rPr lang="fr-FR" sz="2800" dirty="0"/>
              <a:t> pour votre classe de 1</a:t>
            </a:r>
            <a:r>
              <a:rPr lang="fr-FR" sz="2800" baseline="30000" dirty="0"/>
              <a:t>ère</a:t>
            </a:r>
            <a:r>
              <a:rPr lang="fr-FR" sz="2800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244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/>
      <p:bldP spid="8" grpId="0" animBg="1"/>
      <p:bldP spid="9" grpId="0"/>
      <p:bldP spid="10" grpId="0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D8E01F7-6AF5-4F4E-93F7-12E1850B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24029"/>
          </a:xfrm>
        </p:spPr>
        <p:txBody>
          <a:bodyPr/>
          <a:lstStyle/>
          <a:p>
            <a:pPr algn="ctr"/>
            <a:r>
              <a:rPr lang="fr-FR" dirty="0"/>
              <a:t>LYCEE DU CHESNOY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C9C0AD88-398D-44F3-BFFB-57F1613CE08B}"/>
              </a:ext>
            </a:extLst>
          </p:cNvPr>
          <p:cNvSpPr txBox="1"/>
          <p:nvPr/>
        </p:nvSpPr>
        <p:spPr>
          <a:xfrm>
            <a:off x="1973705" y="924029"/>
            <a:ext cx="8244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UN ENSEIGNEMENT OPTIONNEL OBLIGATOIRE EN 2</a:t>
            </a:r>
            <a:r>
              <a:rPr lang="fr-FR" sz="2800" baseline="30000" dirty="0"/>
              <a:t>nde</a:t>
            </a:r>
            <a:r>
              <a:rPr lang="fr-FR" sz="2800" dirty="0"/>
              <a:t> 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xmlns="" id="{73FD67C3-B22D-4FB6-B2BF-AB24C5CDBBB2}"/>
              </a:ext>
            </a:extLst>
          </p:cNvPr>
          <p:cNvSpPr/>
          <p:nvPr/>
        </p:nvSpPr>
        <p:spPr>
          <a:xfrm>
            <a:off x="1933731" y="924029"/>
            <a:ext cx="8274571" cy="51502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CEAE3449-1F4B-43A7-8BE7-8FF81022D2B7}"/>
              </a:ext>
            </a:extLst>
          </p:cNvPr>
          <p:cNvSpPr txBox="1"/>
          <p:nvPr/>
        </p:nvSpPr>
        <p:spPr>
          <a:xfrm>
            <a:off x="-24984" y="180015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800" dirty="0"/>
              <a:t>EATDD : Ecologie, Agronomie, Territoire et Développement Durable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xmlns="" id="{E0A28578-0BD0-4415-A0AE-C3A8AF99FC83}"/>
              </a:ext>
            </a:extLst>
          </p:cNvPr>
          <p:cNvSpPr/>
          <p:nvPr/>
        </p:nvSpPr>
        <p:spPr>
          <a:xfrm>
            <a:off x="1933731" y="2607938"/>
            <a:ext cx="8274571" cy="51502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E780811-38F9-4377-9B63-A64E2A067F32}"/>
              </a:ext>
            </a:extLst>
          </p:cNvPr>
          <p:cNvSpPr txBox="1"/>
          <p:nvPr/>
        </p:nvSpPr>
        <p:spPr>
          <a:xfrm>
            <a:off x="1978701" y="2614735"/>
            <a:ext cx="8244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2 OPTIONS FACULTATIVES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1637328-8797-4BF3-93E8-6E69D829830C}"/>
              </a:ext>
            </a:extLst>
          </p:cNvPr>
          <p:cNvSpPr txBox="1"/>
          <p:nvPr/>
        </p:nvSpPr>
        <p:spPr>
          <a:xfrm>
            <a:off x="0" y="3273371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800" dirty="0"/>
              <a:t>Equitation- hippologie (Centre Equestre UCPA)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800" dirty="0"/>
              <a:t>Rugby</a:t>
            </a:r>
            <a:endParaRPr lang="fr-FR" sz="3600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5370F0DA-770B-4CE2-AF9D-9EDBD3E3AE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2" y="3288361"/>
            <a:ext cx="1886931" cy="352227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F1569EA7-437D-4CB4-A66C-0FE4B8E40F59}"/>
              </a:ext>
            </a:extLst>
          </p:cNvPr>
          <p:cNvSpPr txBox="1"/>
          <p:nvPr/>
        </p:nvSpPr>
        <p:spPr>
          <a:xfrm>
            <a:off x="2226709" y="4929575"/>
            <a:ext cx="9723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Si vous notez dans vos vœux le lycée du Chesnoy, vous devrez quand même noter et classer le lycée </a:t>
            </a:r>
            <a:r>
              <a:rPr lang="fr-FR" sz="2400" dirty="0" err="1"/>
              <a:t>Durzy</a:t>
            </a:r>
            <a:r>
              <a:rPr lang="fr-FR" sz="2400" dirty="0"/>
              <a:t> et le lycée en Forêt. </a:t>
            </a:r>
          </a:p>
        </p:txBody>
      </p:sp>
    </p:spTree>
    <p:extLst>
      <p:ext uri="{BB962C8B-B14F-4D97-AF65-F5344CB8AC3E}">
        <p14:creationId xmlns:p14="http://schemas.microsoft.com/office/powerpoint/2010/main" val="102887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  <p:bldP spid="7" grpId="0" animBg="1"/>
      <p:bldP spid="8" grpId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8B6CB02-055D-4C67-B60A-528805151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2631"/>
            <a:ext cx="10515600" cy="72915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LYCEE CHÂTEAU </a:t>
            </a:r>
            <a:r>
              <a:rPr lang="fr-FR" dirty="0" smtClean="0"/>
              <a:t>BLANC </a:t>
            </a:r>
            <a:br>
              <a:rPr lang="fr-FR" dirty="0" smtClean="0"/>
            </a:br>
            <a:r>
              <a:rPr lang="fr-FR" sz="3100" dirty="0" smtClean="0"/>
              <a:t>Pour l’unique 2</a:t>
            </a:r>
            <a:r>
              <a:rPr lang="fr-FR" sz="3100" baseline="30000" dirty="0" smtClean="0"/>
              <a:t>nde</a:t>
            </a:r>
            <a:r>
              <a:rPr lang="fr-FR" sz="3100" dirty="0" smtClean="0"/>
              <a:t> GT</a:t>
            </a:r>
            <a:endParaRPr lang="fr-FR" sz="31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61F0C33-88ED-4B6A-B80D-B2814223A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Santé et social</a:t>
            </a:r>
          </a:p>
          <a:p>
            <a:r>
              <a:rPr lang="fr-FR" dirty="0"/>
              <a:t>Biotechnologie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Allemand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F29F846-210F-4C3D-A991-785EC4E4935C}"/>
              </a:ext>
            </a:extLst>
          </p:cNvPr>
          <p:cNvSpPr txBox="1"/>
          <p:nvPr/>
        </p:nvSpPr>
        <p:spPr>
          <a:xfrm>
            <a:off x="0" y="111237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TROIS ENSEIGNEMENTS OPTIONNELS EN 2</a:t>
            </a:r>
            <a:r>
              <a:rPr lang="fr-FR" sz="2800" baseline="30000" dirty="0"/>
              <a:t>nde</a:t>
            </a:r>
            <a:r>
              <a:rPr lang="fr-FR" sz="2800" dirty="0"/>
              <a:t> 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xmlns="" id="{5856F193-5DEA-4232-8279-81774F1FB9DD}"/>
              </a:ext>
            </a:extLst>
          </p:cNvPr>
          <p:cNvSpPr/>
          <p:nvPr/>
        </p:nvSpPr>
        <p:spPr>
          <a:xfrm>
            <a:off x="1067240" y="1109912"/>
            <a:ext cx="9893509" cy="51502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ccolade ouvrante 5">
            <a:extLst>
              <a:ext uri="{FF2B5EF4-FFF2-40B4-BE49-F238E27FC236}">
                <a16:creationId xmlns:a16="http://schemas.microsoft.com/office/drawing/2014/main" xmlns="" id="{A3703C6F-7B9D-43BE-B028-A1AD806757EC}"/>
              </a:ext>
            </a:extLst>
          </p:cNvPr>
          <p:cNvSpPr/>
          <p:nvPr/>
        </p:nvSpPr>
        <p:spPr>
          <a:xfrm flipH="1">
            <a:off x="3957403" y="1712912"/>
            <a:ext cx="449705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5B34055A-79A9-41A6-B550-7C96530CAD98}"/>
              </a:ext>
            </a:extLst>
          </p:cNvPr>
          <p:cNvSpPr txBox="1"/>
          <p:nvPr/>
        </p:nvSpPr>
        <p:spPr>
          <a:xfrm>
            <a:off x="4708160" y="1939279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FORTEMENT CONSEILLES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2F320B7C-F9CF-406F-A7E6-F7F1DBE5D3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2" y="3288361"/>
            <a:ext cx="1886931" cy="352227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4B6D570-E894-471E-BC28-CEA5219D2096}"/>
              </a:ext>
            </a:extLst>
          </p:cNvPr>
          <p:cNvSpPr/>
          <p:nvPr/>
        </p:nvSpPr>
        <p:spPr>
          <a:xfrm>
            <a:off x="2628276" y="4304010"/>
            <a:ext cx="93220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/>
              <a:t>Si vous notez dans vos vœux le lycée Château Blanc, vous devrez quand même noter et classer le lycée </a:t>
            </a:r>
            <a:r>
              <a:rPr lang="fr-FR" sz="2800" dirty="0" err="1"/>
              <a:t>Durzy</a:t>
            </a:r>
            <a:r>
              <a:rPr lang="fr-FR" sz="2800" dirty="0"/>
              <a:t> et le lycée en Forêt. </a:t>
            </a:r>
          </a:p>
        </p:txBody>
      </p:sp>
    </p:spTree>
    <p:extLst>
      <p:ext uri="{BB962C8B-B14F-4D97-AF65-F5344CB8AC3E}">
        <p14:creationId xmlns:p14="http://schemas.microsoft.com/office/powerpoint/2010/main" val="420599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99972D3-8AAB-40A5-B342-46D63F557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11134"/>
          </a:xfrm>
        </p:spPr>
        <p:txBody>
          <a:bodyPr>
            <a:normAutofit/>
          </a:bodyPr>
          <a:lstStyle/>
          <a:p>
            <a:pPr algn="ctr"/>
            <a:r>
              <a:rPr lang="fr-FR" sz="5400" dirty="0"/>
              <a:t>BACS TECHNOLOGIQUES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DA4EC17-02AD-49C3-92F8-9C4729CD3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0131"/>
            <a:ext cx="6670623" cy="674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Si les bacs généraux (L, ES, S) disparaissent…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9E24FA6-B775-4354-B5CF-C94EDDD24445}"/>
              </a:ext>
            </a:extLst>
          </p:cNvPr>
          <p:cNvSpPr/>
          <p:nvPr/>
        </p:nvSpPr>
        <p:spPr>
          <a:xfrm>
            <a:off x="5206503" y="1705662"/>
            <a:ext cx="79597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les bacs technologiques demeurent.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xmlns="" id="{D477254B-E690-454B-A9F3-6B369DF58ADC}"/>
              </a:ext>
            </a:extLst>
          </p:cNvPr>
          <p:cNvSpPr/>
          <p:nvPr/>
        </p:nvSpPr>
        <p:spPr>
          <a:xfrm>
            <a:off x="0" y="970131"/>
            <a:ext cx="6670623" cy="5246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 : virage 5">
            <a:extLst>
              <a:ext uri="{FF2B5EF4-FFF2-40B4-BE49-F238E27FC236}">
                <a16:creationId xmlns:a16="http://schemas.microsoft.com/office/drawing/2014/main" xmlns="" id="{97B6C5D1-702A-4205-96A9-3E932686C274}"/>
              </a:ext>
            </a:extLst>
          </p:cNvPr>
          <p:cNvSpPr/>
          <p:nvPr/>
        </p:nvSpPr>
        <p:spPr>
          <a:xfrm rot="5400000">
            <a:off x="7601338" y="179570"/>
            <a:ext cx="715298" cy="2336886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xmlns="" id="{FBC40BD3-8F1C-4A3A-AAA1-4C14B89DFAAA}"/>
              </a:ext>
            </a:extLst>
          </p:cNvPr>
          <p:cNvSpPr/>
          <p:nvPr/>
        </p:nvSpPr>
        <p:spPr>
          <a:xfrm>
            <a:off x="5116562" y="1778585"/>
            <a:ext cx="6925456" cy="56539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en biseau 7">
            <a:extLst>
              <a:ext uri="{FF2B5EF4-FFF2-40B4-BE49-F238E27FC236}">
                <a16:creationId xmlns:a16="http://schemas.microsoft.com/office/drawing/2014/main" xmlns="" id="{FA781527-E369-44CE-9B58-B57613390873}"/>
              </a:ext>
            </a:extLst>
          </p:cNvPr>
          <p:cNvSpPr/>
          <p:nvPr/>
        </p:nvSpPr>
        <p:spPr>
          <a:xfrm>
            <a:off x="207269" y="2627853"/>
            <a:ext cx="2323470" cy="731750"/>
          </a:xfrm>
          <a:prstGeom prst="bevel">
            <a:avLst>
              <a:gd name="adj" fmla="val 211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7296EB0D-ABE4-4960-921F-3E9E03527F6F}"/>
              </a:ext>
            </a:extLst>
          </p:cNvPr>
          <p:cNvSpPr txBox="1"/>
          <p:nvPr/>
        </p:nvSpPr>
        <p:spPr>
          <a:xfrm>
            <a:off x="327191" y="2822724"/>
            <a:ext cx="2076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LYCEE EN FORET</a:t>
            </a:r>
          </a:p>
        </p:txBody>
      </p:sp>
      <p:sp>
        <p:nvSpPr>
          <p:cNvPr id="10" name="Rectangle : en biseau 9">
            <a:extLst>
              <a:ext uri="{FF2B5EF4-FFF2-40B4-BE49-F238E27FC236}">
                <a16:creationId xmlns:a16="http://schemas.microsoft.com/office/drawing/2014/main" xmlns="" id="{4C5C48D4-55D3-4BE5-B14A-83080C17491F}"/>
              </a:ext>
            </a:extLst>
          </p:cNvPr>
          <p:cNvSpPr/>
          <p:nvPr/>
        </p:nvSpPr>
        <p:spPr>
          <a:xfrm>
            <a:off x="3097895" y="2641509"/>
            <a:ext cx="2108611" cy="736658"/>
          </a:xfrm>
          <a:prstGeom prst="bevel">
            <a:avLst>
              <a:gd name="adj" fmla="val 211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B1AC6361-E6B5-4CAC-B0E7-DFC0D6E46B2F}"/>
              </a:ext>
            </a:extLst>
          </p:cNvPr>
          <p:cNvSpPr txBox="1"/>
          <p:nvPr/>
        </p:nvSpPr>
        <p:spPr>
          <a:xfrm>
            <a:off x="3292767" y="2836380"/>
            <a:ext cx="1854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LYCEE DURZY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xmlns="" id="{2EC75180-0C3C-4737-819B-8737B2D6E5CE}"/>
              </a:ext>
            </a:extLst>
          </p:cNvPr>
          <p:cNvCxnSpPr>
            <a:cxnSpLocks/>
          </p:cNvCxnSpPr>
          <p:nvPr/>
        </p:nvCxnSpPr>
        <p:spPr>
          <a:xfrm>
            <a:off x="2813153" y="2627853"/>
            <a:ext cx="0" cy="2114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2BF3A294-8B03-4824-AE06-579E7F5D6777}"/>
              </a:ext>
            </a:extLst>
          </p:cNvPr>
          <p:cNvSpPr txBox="1"/>
          <p:nvPr/>
        </p:nvSpPr>
        <p:spPr>
          <a:xfrm>
            <a:off x="383405" y="3714674"/>
            <a:ext cx="1963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800" dirty="0"/>
              <a:t>Bac STL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800" dirty="0"/>
              <a:t>Bac STMG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B9B81CF2-34CA-4EFC-A3F4-8665537AC919}"/>
              </a:ext>
            </a:extLst>
          </p:cNvPr>
          <p:cNvSpPr txBox="1"/>
          <p:nvPr/>
        </p:nvSpPr>
        <p:spPr>
          <a:xfrm>
            <a:off x="3097896" y="3696534"/>
            <a:ext cx="21086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800" dirty="0"/>
              <a:t>Bac STD2A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800" dirty="0"/>
              <a:t>Bac STI2D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76A1996D-945C-482F-B096-3B5669E30526}"/>
              </a:ext>
            </a:extLst>
          </p:cNvPr>
          <p:cNvSpPr txBox="1"/>
          <p:nvPr/>
        </p:nvSpPr>
        <p:spPr>
          <a:xfrm>
            <a:off x="0" y="5411449"/>
            <a:ext cx="121919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Vos choix d’établissement et d’options peuvent aussi dépendre de votre souhait de vous orienter vers ces bacs.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xmlns="" id="{92DFC37D-0054-43BC-8F20-92CD466D8579}"/>
              </a:ext>
            </a:extLst>
          </p:cNvPr>
          <p:cNvCxnSpPr>
            <a:cxnSpLocks/>
          </p:cNvCxnSpPr>
          <p:nvPr/>
        </p:nvCxnSpPr>
        <p:spPr>
          <a:xfrm>
            <a:off x="5471410" y="2627853"/>
            <a:ext cx="0" cy="2114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 : en biseau 19">
            <a:extLst>
              <a:ext uri="{FF2B5EF4-FFF2-40B4-BE49-F238E27FC236}">
                <a16:creationId xmlns:a16="http://schemas.microsoft.com/office/drawing/2014/main" xmlns="" id="{2B134F31-9AB4-44B7-AEA1-0C9BB181AC94}"/>
              </a:ext>
            </a:extLst>
          </p:cNvPr>
          <p:cNvSpPr/>
          <p:nvPr/>
        </p:nvSpPr>
        <p:spPr>
          <a:xfrm>
            <a:off x="5749902" y="2669813"/>
            <a:ext cx="2633668" cy="735849"/>
          </a:xfrm>
          <a:prstGeom prst="bevel">
            <a:avLst>
              <a:gd name="adj" fmla="val 211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BCC37065-8AB8-4A21-92C3-65A20F4B7F79}"/>
              </a:ext>
            </a:extLst>
          </p:cNvPr>
          <p:cNvSpPr txBox="1"/>
          <p:nvPr/>
        </p:nvSpPr>
        <p:spPr>
          <a:xfrm>
            <a:off x="5985143" y="2863875"/>
            <a:ext cx="2222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LYCEE DU CHESNOY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8BE60148-9219-45C9-B392-32D69A7C8890}"/>
              </a:ext>
            </a:extLst>
          </p:cNvPr>
          <p:cNvSpPr txBox="1"/>
          <p:nvPr/>
        </p:nvSpPr>
        <p:spPr>
          <a:xfrm>
            <a:off x="6008557" y="3918353"/>
            <a:ext cx="2108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800" dirty="0"/>
              <a:t>Bac STAV</a:t>
            </a:r>
          </a:p>
        </p:txBody>
      </p:sp>
      <p:sp>
        <p:nvSpPr>
          <p:cNvPr id="23" name="Rectangle : en biseau 22">
            <a:extLst>
              <a:ext uri="{FF2B5EF4-FFF2-40B4-BE49-F238E27FC236}">
                <a16:creationId xmlns:a16="http://schemas.microsoft.com/office/drawing/2014/main" xmlns="" id="{F494FD58-DF93-4E56-8B2A-B79C5664CDA9}"/>
              </a:ext>
            </a:extLst>
          </p:cNvPr>
          <p:cNvSpPr/>
          <p:nvPr/>
        </p:nvSpPr>
        <p:spPr>
          <a:xfrm>
            <a:off x="8917169" y="2669813"/>
            <a:ext cx="2968052" cy="759187"/>
          </a:xfrm>
          <a:prstGeom prst="bevel">
            <a:avLst>
              <a:gd name="adj" fmla="val 211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4DFEB9A8-0821-4A53-8FD2-3B2FB2B76528}"/>
              </a:ext>
            </a:extLst>
          </p:cNvPr>
          <p:cNvSpPr txBox="1"/>
          <p:nvPr/>
        </p:nvSpPr>
        <p:spPr>
          <a:xfrm>
            <a:off x="9127430" y="2840144"/>
            <a:ext cx="2604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LYCEE CHÂTEAU BLANC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xmlns="" id="{003E009D-2802-4315-8BF6-8F596FEC35DF}"/>
              </a:ext>
            </a:extLst>
          </p:cNvPr>
          <p:cNvCxnSpPr>
            <a:cxnSpLocks/>
          </p:cNvCxnSpPr>
          <p:nvPr/>
        </p:nvCxnSpPr>
        <p:spPr>
          <a:xfrm>
            <a:off x="8666814" y="2627853"/>
            <a:ext cx="0" cy="2114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6AF73E63-D175-46E2-B4E8-F226D46298F3}"/>
              </a:ext>
            </a:extLst>
          </p:cNvPr>
          <p:cNvSpPr txBox="1"/>
          <p:nvPr/>
        </p:nvSpPr>
        <p:spPr>
          <a:xfrm>
            <a:off x="9378847" y="3876142"/>
            <a:ext cx="2108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800" dirty="0"/>
              <a:t>Bac ST2S</a:t>
            </a:r>
          </a:p>
        </p:txBody>
      </p:sp>
    </p:spTree>
    <p:extLst>
      <p:ext uri="{BB962C8B-B14F-4D97-AF65-F5344CB8AC3E}">
        <p14:creationId xmlns:p14="http://schemas.microsoft.com/office/powerpoint/2010/main" val="202931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/>
      <p:bldP spid="14" grpId="0"/>
      <p:bldP spid="15" grpId="0"/>
      <p:bldP spid="18" grpId="0"/>
      <p:bldP spid="20" grpId="0" animBg="1"/>
      <p:bldP spid="21" grpId="0"/>
      <p:bldP spid="22" grpId="0"/>
      <p:bldP spid="23" grpId="0" animBg="1"/>
      <p:bldP spid="24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POUR L’ORIENTATION, D’AUTRES VŒUX SONT POSSIBLES. </a:t>
            </a:r>
            <a:br>
              <a:rPr lang="fr-FR" dirty="0" smtClean="0"/>
            </a:br>
            <a:r>
              <a:rPr lang="fr-FR" dirty="0" smtClean="0"/>
              <a:t>Ne vous limitez pas aux établissements du montargois.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30425"/>
            <a:ext cx="10515600" cy="318564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EXEMPLES :</a:t>
            </a:r>
          </a:p>
          <a:p>
            <a:r>
              <a:rPr lang="fr-FR" sz="3800" dirty="0" smtClean="0"/>
              <a:t>Lycée Charles </a:t>
            </a:r>
            <a:r>
              <a:rPr lang="fr-FR" sz="3800" dirty="0" err="1" smtClean="0"/>
              <a:t>Peguy</a:t>
            </a:r>
            <a:r>
              <a:rPr lang="fr-FR" sz="3800" dirty="0" smtClean="0"/>
              <a:t> : section </a:t>
            </a:r>
            <a:r>
              <a:rPr lang="fr-FR" sz="3800" dirty="0" err="1" smtClean="0"/>
              <a:t>Abibac</a:t>
            </a:r>
            <a:r>
              <a:rPr lang="fr-FR" sz="3800" dirty="0" smtClean="0"/>
              <a:t> (bac binational allemand / français)</a:t>
            </a:r>
          </a:p>
          <a:p>
            <a:r>
              <a:rPr lang="fr-FR" sz="3800" dirty="0" smtClean="0"/>
              <a:t>Lycée Jean Zay : - option théâtre </a:t>
            </a:r>
          </a:p>
          <a:p>
            <a:pPr marL="0" indent="0">
              <a:buNone/>
            </a:pPr>
            <a:r>
              <a:rPr lang="fr-FR" sz="3800" dirty="0"/>
              <a:t>	</a:t>
            </a:r>
            <a:r>
              <a:rPr lang="fr-FR" sz="3800" dirty="0" smtClean="0"/>
              <a:t>	          - section internationale (britannique)</a:t>
            </a:r>
          </a:p>
          <a:p>
            <a:pPr marL="0" indent="0">
              <a:buNone/>
            </a:pPr>
            <a:r>
              <a:rPr lang="fr-FR" sz="3800" dirty="0"/>
              <a:t>	</a:t>
            </a:r>
            <a:r>
              <a:rPr lang="fr-FR" sz="3800" dirty="0" smtClean="0"/>
              <a:t>	          - option portugais</a:t>
            </a:r>
          </a:p>
          <a:p>
            <a:r>
              <a:rPr lang="fr-FR" sz="3800" dirty="0" smtClean="0"/>
              <a:t>Lycée Maurice Genevoix : option italien</a:t>
            </a:r>
          </a:p>
          <a:p>
            <a:pPr marL="0" indent="0" algn="ctr">
              <a:buNone/>
            </a:pPr>
            <a:r>
              <a:rPr lang="fr-FR" sz="3800" dirty="0" smtClean="0"/>
              <a:t>…</a:t>
            </a:r>
            <a:r>
              <a:rPr lang="fr-FR" dirty="0" smtClean="0"/>
              <a:t>	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28918" y="5316071"/>
            <a:ext cx="10757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D’autres options et spécialités sont possibles, n’hésitez pas à en parler avec votre professeur principal.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869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740</Words>
  <Application>Microsoft Office PowerPoint</Application>
  <PresentationFormat>Grand écran</PresentationFormat>
  <Paragraphs>118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COMMENT CHOISIR MA SECONDE GENERALE ET TECHNOLOGIQUE ?</vt:lpstr>
      <vt:lpstr>2NDE GENERALE ET TECHNOLOGIQUE</vt:lpstr>
      <vt:lpstr>LE TRONC COMMUN EN 2nde GT (identique dans tous les lycées)</vt:lpstr>
      <vt:lpstr>Présentation PowerPoint</vt:lpstr>
      <vt:lpstr>LYCEE DURZY</vt:lpstr>
      <vt:lpstr>LYCEE DU CHESNOY</vt:lpstr>
      <vt:lpstr>LYCEE CHÂTEAU BLANC  Pour l’unique 2nde GT</vt:lpstr>
      <vt:lpstr>BACS TECHNOLOGIQUES</vt:lpstr>
      <vt:lpstr>POUR L’ORIENTATION, D’AUTRES VŒUX SONT POSSIBLES.  Ne vous limitez pas aux établissements du montargois.</vt:lpstr>
      <vt:lpstr>LES SITES QUI PEUVENT VOUS AIDER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vanessa chillou</dc:creator>
  <cp:lastModifiedBy>VANESSA CHILLOU</cp:lastModifiedBy>
  <cp:revision>21</cp:revision>
  <dcterms:created xsi:type="dcterms:W3CDTF">2019-03-13T16:25:28Z</dcterms:created>
  <dcterms:modified xsi:type="dcterms:W3CDTF">2019-03-15T09:47:23Z</dcterms:modified>
</cp:coreProperties>
</file>